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handoutMasterIdLst>
    <p:handoutMasterId r:id="rId33"/>
  </p:handoutMasterIdLst>
  <p:sldIdLst>
    <p:sldId id="278" r:id="rId2"/>
    <p:sldId id="280" r:id="rId3"/>
    <p:sldId id="282" r:id="rId4"/>
    <p:sldId id="260" r:id="rId5"/>
    <p:sldId id="261" r:id="rId6"/>
    <p:sldId id="257" r:id="rId7"/>
    <p:sldId id="300" r:id="rId8"/>
    <p:sldId id="279" r:id="rId9"/>
    <p:sldId id="281" r:id="rId10"/>
    <p:sldId id="263" r:id="rId11"/>
    <p:sldId id="262" r:id="rId12"/>
    <p:sldId id="301" r:id="rId13"/>
    <p:sldId id="269" r:id="rId14"/>
    <p:sldId id="268" r:id="rId15"/>
    <p:sldId id="267" r:id="rId16"/>
    <p:sldId id="266" r:id="rId17"/>
    <p:sldId id="271" r:id="rId18"/>
    <p:sldId id="273" r:id="rId19"/>
    <p:sldId id="275" r:id="rId20"/>
    <p:sldId id="264" r:id="rId21"/>
    <p:sldId id="265" r:id="rId22"/>
    <p:sldId id="283" r:id="rId23"/>
    <p:sldId id="274" r:id="rId24"/>
    <p:sldId id="276" r:id="rId25"/>
    <p:sldId id="277" r:id="rId26"/>
    <p:sldId id="302" r:id="rId27"/>
    <p:sldId id="303" r:id="rId28"/>
    <p:sldId id="304" r:id="rId29"/>
    <p:sldId id="284" r:id="rId30"/>
    <p:sldId id="294" r:id="rId31"/>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11" clrIdx="0">
    <p:extLst>
      <p:ext uri="{19B8F6BF-5375-455C-9EA6-DF929625EA0E}">
        <p15:presenceInfo xmlns:p15="http://schemas.microsoft.com/office/powerpoint/2012/main" userId="Till Gut" providerId="None"/>
      </p:ext>
    </p:extLst>
  </p:cmAuthor>
  <p:cmAuthor id="2" name="Elsa Garcia-Maltras De Blas" initials="EGDB" lastIdx="1" clrIdx="1">
    <p:extLst>
      <p:ext uri="{19B8F6BF-5375-455C-9EA6-DF929625EA0E}">
        <p15:presenceInfo xmlns:p15="http://schemas.microsoft.com/office/powerpoint/2012/main" userId="S::elsa.garcia-maltras@fiscal.es::ead65ba4-d040-41b4-90d3-5bf7b5270d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827B"/>
    <a:srgbClr val="133C8B"/>
    <a:srgbClr val="B4AEA8"/>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407" autoAdjust="0"/>
  </p:normalViewPr>
  <p:slideViewPr>
    <p:cSldViewPr snapToGrid="0">
      <p:cViewPr varScale="1">
        <p:scale>
          <a:sx n="97" d="100"/>
          <a:sy n="97" d="100"/>
        </p:scale>
        <p:origin x="1004"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8401D0-0A90-46FA-A3D1-3BC0BCA2AAF5}"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DC48B64D-FF5D-417F-A9F9-EB67EB75D9B6}">
      <dgm:prSet phldrT="[Texto]" custT="1"/>
      <dgm:spPr/>
      <dgm:t>
        <a:bodyPr/>
        <a:lstStyle/>
        <a:p>
          <a:r>
            <a:rPr lang="es-ES_tradnl" sz="2800" b="1" dirty="0" smtClean="0"/>
            <a:t>KESKUSTASO (LUXEMBOURG</a:t>
          </a:r>
          <a:r>
            <a:rPr lang="es-ES_tradnl" sz="2800" b="1" dirty="0"/>
            <a:t>)</a:t>
          </a:r>
        </a:p>
        <a:p>
          <a:r>
            <a:rPr lang="es-ES_tradnl" sz="2800" b="0" dirty="0" smtClean="0">
              <a:solidFill>
                <a:srgbClr val="00B0F0"/>
              </a:solidFill>
            </a:rPr>
            <a:t>EUROOPAN PÄÄSYYTTÄJÄ (ECP</a:t>
          </a:r>
          <a:r>
            <a:rPr lang="es-ES_tradnl" sz="2800" b="0" dirty="0">
              <a:solidFill>
                <a:srgbClr val="00B0F0"/>
              </a:solidFill>
            </a:rPr>
            <a:t>)</a:t>
          </a:r>
        </a:p>
        <a:p>
          <a:r>
            <a:rPr lang="es-ES_tradnl" sz="2800" b="0" dirty="0" smtClean="0">
              <a:solidFill>
                <a:srgbClr val="00B0F0"/>
              </a:solidFill>
            </a:rPr>
            <a:t>EUROOPAN SYYTTÄJÄT (</a:t>
          </a:r>
          <a:r>
            <a:rPr lang="es-ES_tradnl" sz="2800" b="0" dirty="0" err="1" smtClean="0">
              <a:solidFill>
                <a:srgbClr val="00B0F0"/>
              </a:solidFill>
            </a:rPr>
            <a:t>EPs</a:t>
          </a:r>
          <a:r>
            <a:rPr lang="es-ES_tradnl" sz="2800" b="0" dirty="0">
              <a:solidFill>
                <a:srgbClr val="00B0F0"/>
              </a:solidFill>
            </a:rPr>
            <a:t>) (1 per </a:t>
          </a:r>
          <a:r>
            <a:rPr lang="es-ES_tradnl" sz="2800" b="0" dirty="0" err="1" smtClean="0">
              <a:solidFill>
                <a:srgbClr val="00B0F0"/>
              </a:solidFill>
            </a:rPr>
            <a:t>osallistuva</a:t>
          </a:r>
          <a:r>
            <a:rPr lang="es-ES_tradnl" sz="2800" b="0" dirty="0" smtClean="0">
              <a:solidFill>
                <a:srgbClr val="00B0F0"/>
              </a:solidFill>
            </a:rPr>
            <a:t> </a:t>
          </a:r>
          <a:r>
            <a:rPr lang="es-ES_tradnl" sz="2800" b="0" dirty="0" err="1" smtClean="0">
              <a:solidFill>
                <a:srgbClr val="00B0F0"/>
              </a:solidFill>
            </a:rPr>
            <a:t>jäsenvaltio</a:t>
          </a:r>
          <a:r>
            <a:rPr lang="es-ES_tradnl" sz="2800" b="0" dirty="0" smtClean="0">
              <a:solidFill>
                <a:srgbClr val="00B0F0"/>
              </a:solidFill>
            </a:rPr>
            <a:t>; ja </a:t>
          </a:r>
          <a:r>
            <a:rPr lang="es-ES_tradnl" sz="2800" b="0" dirty="0">
              <a:solidFill>
                <a:srgbClr val="00B0F0"/>
              </a:solidFill>
            </a:rPr>
            <a:t>2 </a:t>
          </a:r>
          <a:r>
            <a:rPr lang="es-ES_tradnl" sz="2800" b="0" dirty="0" err="1" smtClean="0">
              <a:solidFill>
                <a:srgbClr val="00B0F0"/>
              </a:solidFill>
            </a:rPr>
            <a:t>EPtä</a:t>
          </a:r>
          <a:r>
            <a:rPr lang="es-ES_tradnl" sz="2800" b="0" dirty="0" smtClean="0">
              <a:solidFill>
                <a:srgbClr val="00B0F0"/>
              </a:solidFill>
            </a:rPr>
            <a:t> </a:t>
          </a:r>
          <a:r>
            <a:rPr lang="es-ES_tradnl" sz="2800" b="0" dirty="0" err="1" smtClean="0">
              <a:solidFill>
                <a:srgbClr val="00B0F0"/>
              </a:solidFill>
            </a:rPr>
            <a:t>varapääsyyttäjinä</a:t>
          </a:r>
          <a:r>
            <a:rPr lang="es-ES_tradnl" sz="2800" b="0" dirty="0" smtClean="0">
              <a:solidFill>
                <a:srgbClr val="00B0F0"/>
              </a:solidFill>
            </a:rPr>
            <a:t>)</a:t>
          </a:r>
          <a:endParaRPr lang="es-ES_tradnl" sz="2800" b="0" dirty="0">
            <a:solidFill>
              <a:srgbClr val="00B0F0"/>
            </a:solidFill>
          </a:endParaRPr>
        </a:p>
        <a:p>
          <a:r>
            <a:rPr lang="es-ES_tradnl" sz="2800" b="0" dirty="0" smtClean="0">
              <a:solidFill>
                <a:srgbClr val="00B0F0"/>
              </a:solidFill>
            </a:rPr>
            <a:t>KESKUSTASO (</a:t>
          </a:r>
          <a:r>
            <a:rPr lang="es-ES_tradnl" sz="2800" b="0" dirty="0" err="1" smtClean="0">
              <a:solidFill>
                <a:srgbClr val="00B0F0"/>
              </a:solidFill>
            </a:rPr>
            <a:t>henkilöstö</a:t>
          </a:r>
          <a:r>
            <a:rPr lang="es-ES_tradnl" sz="2800" b="0" dirty="0" smtClean="0">
              <a:solidFill>
                <a:srgbClr val="00B0F0"/>
              </a:solidFill>
            </a:rPr>
            <a:t> ja </a:t>
          </a:r>
          <a:r>
            <a:rPr lang="es-ES_tradnl" sz="2800" b="0" dirty="0" err="1" smtClean="0">
              <a:solidFill>
                <a:srgbClr val="00B0F0"/>
              </a:solidFill>
            </a:rPr>
            <a:t>hallintopäällikkö</a:t>
          </a:r>
          <a:r>
            <a:rPr lang="es-ES_tradnl" sz="2800" b="0" dirty="0" smtClean="0">
              <a:solidFill>
                <a:srgbClr val="00B0F0"/>
              </a:solidFill>
            </a:rPr>
            <a:t>)</a:t>
          </a:r>
          <a:endParaRPr lang="es-ES" sz="2800" b="0" dirty="0">
            <a:solidFill>
              <a:srgbClr val="00B0F0"/>
            </a:solidFill>
          </a:endParaRPr>
        </a:p>
      </dgm:t>
    </dgm:pt>
    <dgm:pt modelId="{A8306DE2-3BCD-4AC9-A594-F203519D44B4}" type="parTrans" cxnId="{B7DEF7EA-61FE-4D94-B051-AA5917712E33}">
      <dgm:prSet/>
      <dgm:spPr/>
      <dgm:t>
        <a:bodyPr/>
        <a:lstStyle/>
        <a:p>
          <a:endParaRPr lang="es-ES"/>
        </a:p>
      </dgm:t>
    </dgm:pt>
    <dgm:pt modelId="{95B2CD65-04D4-43B3-903B-FE20C7C30269}" type="sibTrans" cxnId="{B7DEF7EA-61FE-4D94-B051-AA5917712E33}">
      <dgm:prSet/>
      <dgm:spPr/>
      <dgm:t>
        <a:bodyPr/>
        <a:lstStyle/>
        <a:p>
          <a:endParaRPr lang="es-ES"/>
        </a:p>
      </dgm:t>
    </dgm:pt>
    <dgm:pt modelId="{3385C3C1-5705-4ECD-84D0-E7B06F99DF1F}">
      <dgm:prSet phldrT="[Texto]" custT="1"/>
      <dgm:spPr/>
      <dgm:t>
        <a:bodyPr/>
        <a:lstStyle/>
        <a:p>
          <a:r>
            <a:rPr lang="es-ES_tradnl" sz="2800" b="1" dirty="0" smtClean="0"/>
            <a:t>HAJAUTETTU TASO (</a:t>
          </a:r>
          <a:r>
            <a:rPr lang="es-ES_tradnl" sz="2800" b="1" dirty="0" err="1" smtClean="0"/>
            <a:t>osallistuvat</a:t>
          </a:r>
          <a:r>
            <a:rPr lang="es-ES_tradnl" sz="2800" b="1" dirty="0" smtClean="0"/>
            <a:t> </a:t>
          </a:r>
          <a:r>
            <a:rPr lang="es-ES_tradnl" sz="2800" b="1" dirty="0" err="1" smtClean="0"/>
            <a:t>jäsenvaltiot</a:t>
          </a:r>
          <a:r>
            <a:rPr lang="es-ES_tradnl" sz="2800" b="1" dirty="0" smtClean="0"/>
            <a:t>)</a:t>
          </a:r>
          <a:endParaRPr lang="es-ES_tradnl" sz="2800" b="1" dirty="0"/>
        </a:p>
        <a:p>
          <a:r>
            <a:rPr lang="es-ES_tradnl" sz="2800" b="1" dirty="0" smtClean="0">
              <a:solidFill>
                <a:srgbClr val="00B0F0"/>
              </a:solidFill>
            </a:rPr>
            <a:t>VALTUUTETUT EUROOPAN SYYTTÄJÄT (</a:t>
          </a:r>
          <a:r>
            <a:rPr lang="es-ES_tradnl" sz="2800" b="1" dirty="0" err="1" smtClean="0">
              <a:solidFill>
                <a:srgbClr val="00B0F0"/>
              </a:solidFill>
            </a:rPr>
            <a:t>EDPt</a:t>
          </a:r>
          <a:r>
            <a:rPr lang="es-ES_tradnl" sz="2800" b="1" dirty="0" smtClean="0">
              <a:solidFill>
                <a:srgbClr val="00B0F0"/>
              </a:solidFill>
            </a:rPr>
            <a:t>)</a:t>
          </a:r>
          <a:endParaRPr lang="es-ES_tradnl" sz="2800" b="1" dirty="0">
            <a:solidFill>
              <a:srgbClr val="00B0F0"/>
            </a:solidFill>
          </a:endParaRPr>
        </a:p>
        <a:p>
          <a:r>
            <a:rPr lang="es-ES_tradnl" sz="2800" b="1" dirty="0" smtClean="0">
              <a:solidFill>
                <a:srgbClr val="00B0F0"/>
              </a:solidFill>
            </a:rPr>
            <a:t>(</a:t>
          </a:r>
          <a:r>
            <a:rPr lang="es-ES_tradnl" sz="2800" b="1" dirty="0" err="1" smtClean="0">
              <a:solidFill>
                <a:srgbClr val="00B0F0"/>
              </a:solidFill>
            </a:rPr>
            <a:t>vähintään</a:t>
          </a:r>
          <a:r>
            <a:rPr lang="es-ES_tradnl" sz="2800" b="1" dirty="0" smtClean="0">
              <a:solidFill>
                <a:srgbClr val="00B0F0"/>
              </a:solidFill>
            </a:rPr>
            <a:t> 2/</a:t>
          </a:r>
          <a:r>
            <a:rPr lang="es-ES_tradnl" sz="2800" b="1" dirty="0" err="1" smtClean="0">
              <a:solidFill>
                <a:srgbClr val="00B0F0"/>
              </a:solidFill>
            </a:rPr>
            <a:t>osallistuva</a:t>
          </a:r>
          <a:r>
            <a:rPr lang="es-ES_tradnl" sz="2800" b="1" dirty="0" smtClean="0">
              <a:solidFill>
                <a:srgbClr val="00B0F0"/>
              </a:solidFill>
            </a:rPr>
            <a:t> </a:t>
          </a:r>
          <a:r>
            <a:rPr lang="es-ES_tradnl" sz="2800" b="1" dirty="0" err="1" smtClean="0">
              <a:solidFill>
                <a:srgbClr val="00B0F0"/>
              </a:solidFill>
            </a:rPr>
            <a:t>jäsenvaltio</a:t>
          </a:r>
          <a:r>
            <a:rPr lang="es-ES_tradnl" sz="2800" b="1" dirty="0" smtClean="0">
              <a:solidFill>
                <a:srgbClr val="00B0F0"/>
              </a:solidFill>
            </a:rPr>
            <a:t>) </a:t>
          </a:r>
          <a:endParaRPr lang="es-ES" sz="2800" b="1" dirty="0">
            <a:solidFill>
              <a:srgbClr val="00B0F0"/>
            </a:solidFill>
          </a:endParaRPr>
        </a:p>
      </dgm:t>
    </dgm:pt>
    <dgm:pt modelId="{46CC4290-43D8-4247-BDA7-7B0E441C2764}" type="parTrans" cxnId="{D74F405C-5468-442E-A9D6-EEC5783DD92A}">
      <dgm:prSet/>
      <dgm:spPr/>
      <dgm:t>
        <a:bodyPr/>
        <a:lstStyle/>
        <a:p>
          <a:endParaRPr lang="es-ES"/>
        </a:p>
      </dgm:t>
    </dgm:pt>
    <dgm:pt modelId="{6882F0B0-3804-41C2-9B3C-A6E781FDC46E}" type="sibTrans" cxnId="{D74F405C-5468-442E-A9D6-EEC5783DD92A}">
      <dgm:prSet/>
      <dgm:spPr/>
      <dgm:t>
        <a:bodyPr/>
        <a:lstStyle/>
        <a:p>
          <a:endParaRPr lang="es-ES"/>
        </a:p>
      </dgm:t>
    </dgm:pt>
    <dgm:pt modelId="{17A0B3AC-2A86-4132-B7A6-1A48AE1261FE}" type="pres">
      <dgm:prSet presAssocID="{6A8401D0-0A90-46FA-A3D1-3BC0BCA2AAF5}" presName="Name0" presStyleCnt="0">
        <dgm:presLayoutVars>
          <dgm:chPref val="1"/>
          <dgm:dir/>
          <dgm:animOne val="branch"/>
          <dgm:animLvl val="lvl"/>
          <dgm:resizeHandles/>
        </dgm:presLayoutVars>
      </dgm:prSet>
      <dgm:spPr/>
      <dgm:t>
        <a:bodyPr/>
        <a:lstStyle/>
        <a:p>
          <a:endParaRPr lang="en-US"/>
        </a:p>
      </dgm:t>
    </dgm:pt>
    <dgm:pt modelId="{374FB2D8-1808-40B2-BA46-FC007DB8660B}" type="pres">
      <dgm:prSet presAssocID="{DC48B64D-FF5D-417F-A9F9-EB67EB75D9B6}" presName="vertOne" presStyleCnt="0"/>
      <dgm:spPr/>
    </dgm:pt>
    <dgm:pt modelId="{E46D4405-85D5-4CD2-9983-BA278B41C576}" type="pres">
      <dgm:prSet presAssocID="{DC48B64D-FF5D-417F-A9F9-EB67EB75D9B6}" presName="txOne" presStyleLbl="node0" presStyleIdx="0" presStyleCnt="1" custScaleY="124227">
        <dgm:presLayoutVars>
          <dgm:chPref val="3"/>
        </dgm:presLayoutVars>
      </dgm:prSet>
      <dgm:spPr/>
      <dgm:t>
        <a:bodyPr/>
        <a:lstStyle/>
        <a:p>
          <a:endParaRPr lang="en-US"/>
        </a:p>
      </dgm:t>
    </dgm:pt>
    <dgm:pt modelId="{284DA921-4DC0-4102-ACDF-554960FFD989}" type="pres">
      <dgm:prSet presAssocID="{DC48B64D-FF5D-417F-A9F9-EB67EB75D9B6}" presName="parTransOne" presStyleCnt="0"/>
      <dgm:spPr/>
    </dgm:pt>
    <dgm:pt modelId="{B5C5087C-00D6-41AE-B53E-E94AE66FA3C5}" type="pres">
      <dgm:prSet presAssocID="{DC48B64D-FF5D-417F-A9F9-EB67EB75D9B6}" presName="horzOne" presStyleCnt="0"/>
      <dgm:spPr/>
    </dgm:pt>
    <dgm:pt modelId="{0A06374F-1E0A-4D28-AECE-5CC48A6A95D1}" type="pres">
      <dgm:prSet presAssocID="{3385C3C1-5705-4ECD-84D0-E7B06F99DF1F}" presName="vertTwo" presStyleCnt="0"/>
      <dgm:spPr/>
    </dgm:pt>
    <dgm:pt modelId="{8DE20822-6070-4339-94EE-AA3924B6F76B}" type="pres">
      <dgm:prSet presAssocID="{3385C3C1-5705-4ECD-84D0-E7B06F99DF1F}" presName="txTwo" presStyleLbl="node2" presStyleIdx="0" presStyleCnt="1" custScaleY="76304">
        <dgm:presLayoutVars>
          <dgm:chPref val="3"/>
        </dgm:presLayoutVars>
      </dgm:prSet>
      <dgm:spPr/>
      <dgm:t>
        <a:bodyPr/>
        <a:lstStyle/>
        <a:p>
          <a:endParaRPr lang="en-US"/>
        </a:p>
      </dgm:t>
    </dgm:pt>
    <dgm:pt modelId="{8CD363CC-0F71-4CC3-A12C-72129401BEDF}" type="pres">
      <dgm:prSet presAssocID="{3385C3C1-5705-4ECD-84D0-E7B06F99DF1F}" presName="horzTwo" presStyleCnt="0"/>
      <dgm:spPr/>
    </dgm:pt>
  </dgm:ptLst>
  <dgm:cxnLst>
    <dgm:cxn modelId="{D74F405C-5468-442E-A9D6-EEC5783DD92A}" srcId="{DC48B64D-FF5D-417F-A9F9-EB67EB75D9B6}" destId="{3385C3C1-5705-4ECD-84D0-E7B06F99DF1F}" srcOrd="0" destOrd="0" parTransId="{46CC4290-43D8-4247-BDA7-7B0E441C2764}" sibTransId="{6882F0B0-3804-41C2-9B3C-A6E781FDC46E}"/>
    <dgm:cxn modelId="{B7DEF7EA-61FE-4D94-B051-AA5917712E33}" srcId="{6A8401D0-0A90-46FA-A3D1-3BC0BCA2AAF5}" destId="{DC48B64D-FF5D-417F-A9F9-EB67EB75D9B6}" srcOrd="0" destOrd="0" parTransId="{A8306DE2-3BCD-4AC9-A594-F203519D44B4}" sibTransId="{95B2CD65-04D4-43B3-903B-FE20C7C30269}"/>
    <dgm:cxn modelId="{1CEB7494-5C57-469D-9004-477C761988D0}" type="presOf" srcId="{DC48B64D-FF5D-417F-A9F9-EB67EB75D9B6}" destId="{E46D4405-85D5-4CD2-9983-BA278B41C576}" srcOrd="0" destOrd="0" presId="urn:microsoft.com/office/officeart/2005/8/layout/hierarchy4"/>
    <dgm:cxn modelId="{D1BDB4A1-9016-42D7-9578-475EFA16A71E}" type="presOf" srcId="{6A8401D0-0A90-46FA-A3D1-3BC0BCA2AAF5}" destId="{17A0B3AC-2A86-4132-B7A6-1A48AE1261FE}" srcOrd="0" destOrd="0" presId="urn:microsoft.com/office/officeart/2005/8/layout/hierarchy4"/>
    <dgm:cxn modelId="{1F8D5837-42F6-4EDC-9CB2-84BBA550D1B9}" type="presOf" srcId="{3385C3C1-5705-4ECD-84D0-E7B06F99DF1F}" destId="{8DE20822-6070-4339-94EE-AA3924B6F76B}" srcOrd="0" destOrd="0" presId="urn:microsoft.com/office/officeart/2005/8/layout/hierarchy4"/>
    <dgm:cxn modelId="{E47B4F36-CC8E-4F1D-BBEB-64193A5B184B}" type="presParOf" srcId="{17A0B3AC-2A86-4132-B7A6-1A48AE1261FE}" destId="{374FB2D8-1808-40B2-BA46-FC007DB8660B}" srcOrd="0" destOrd="0" presId="urn:microsoft.com/office/officeart/2005/8/layout/hierarchy4"/>
    <dgm:cxn modelId="{5CF10B39-E941-4D8C-BF6F-D4D0351F71D1}" type="presParOf" srcId="{374FB2D8-1808-40B2-BA46-FC007DB8660B}" destId="{E46D4405-85D5-4CD2-9983-BA278B41C576}" srcOrd="0" destOrd="0" presId="urn:microsoft.com/office/officeart/2005/8/layout/hierarchy4"/>
    <dgm:cxn modelId="{3BCE26BF-2415-4BB1-93EA-65E781E322E7}" type="presParOf" srcId="{374FB2D8-1808-40B2-BA46-FC007DB8660B}" destId="{284DA921-4DC0-4102-ACDF-554960FFD989}" srcOrd="1" destOrd="0" presId="urn:microsoft.com/office/officeart/2005/8/layout/hierarchy4"/>
    <dgm:cxn modelId="{65AF851A-7066-48CF-827F-93DACACB0727}" type="presParOf" srcId="{374FB2D8-1808-40B2-BA46-FC007DB8660B}" destId="{B5C5087C-00D6-41AE-B53E-E94AE66FA3C5}" srcOrd="2" destOrd="0" presId="urn:microsoft.com/office/officeart/2005/8/layout/hierarchy4"/>
    <dgm:cxn modelId="{9AE42FBD-E365-437C-B13D-952105F42AEB}" type="presParOf" srcId="{B5C5087C-00D6-41AE-B53E-E94AE66FA3C5}" destId="{0A06374F-1E0A-4D28-AECE-5CC48A6A95D1}" srcOrd="0" destOrd="0" presId="urn:microsoft.com/office/officeart/2005/8/layout/hierarchy4"/>
    <dgm:cxn modelId="{AD8D8273-55D7-4EDE-B0A8-DB30FC02306D}" type="presParOf" srcId="{0A06374F-1E0A-4D28-AECE-5CC48A6A95D1}" destId="{8DE20822-6070-4339-94EE-AA3924B6F76B}" srcOrd="0" destOrd="0" presId="urn:microsoft.com/office/officeart/2005/8/layout/hierarchy4"/>
    <dgm:cxn modelId="{B9EB0ED7-0A15-4DFE-86B8-B4ECCA61C8AF}" type="presParOf" srcId="{0A06374F-1E0A-4D28-AECE-5CC48A6A95D1}" destId="{8CD363CC-0F71-4CC3-A12C-72129401BED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8401D0-0A90-46FA-A3D1-3BC0BCA2AAF5}"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DC48B64D-FF5D-417F-A9F9-EB67EB75D9B6}">
      <dgm:prSet phldrT="[Texto]" custT="1"/>
      <dgm:spPr/>
      <dgm:t>
        <a:bodyPr/>
        <a:lstStyle/>
        <a:p>
          <a:r>
            <a:rPr lang="es-ES_tradnl" sz="4000" dirty="0" smtClean="0"/>
            <a:t>STRATEGIA</a:t>
          </a:r>
          <a:endParaRPr lang="es-ES_tradnl" sz="4000" dirty="0"/>
        </a:p>
        <a:p>
          <a:r>
            <a:rPr lang="es-ES_tradnl" sz="2400" b="1" dirty="0" smtClean="0">
              <a:solidFill>
                <a:srgbClr val="00B0F0"/>
              </a:solidFill>
            </a:rPr>
            <a:t>EUROOPAN PÄÄSYYTTÄJÄ: </a:t>
          </a:r>
          <a:r>
            <a:rPr lang="es-ES_tradnl" sz="2400" b="1" dirty="0" err="1" smtClean="0">
              <a:solidFill>
                <a:srgbClr val="00B0F0"/>
              </a:solidFill>
            </a:rPr>
            <a:t>EPPOn</a:t>
          </a:r>
          <a:r>
            <a:rPr lang="es-ES_tradnl" sz="2400" b="1" dirty="0" smtClean="0">
              <a:solidFill>
                <a:srgbClr val="00B0F0"/>
              </a:solidFill>
            </a:rPr>
            <a:t> </a:t>
          </a:r>
          <a:r>
            <a:rPr lang="es-ES_tradnl" sz="2400" b="1" dirty="0" err="1" smtClean="0">
              <a:solidFill>
                <a:srgbClr val="00B0F0"/>
              </a:solidFill>
            </a:rPr>
            <a:t>päällikkö</a:t>
          </a:r>
          <a:endParaRPr lang="es-ES_tradnl" sz="2400" b="1" dirty="0">
            <a:solidFill>
              <a:srgbClr val="00B0F0"/>
            </a:solidFill>
          </a:endParaRPr>
        </a:p>
        <a:p>
          <a:r>
            <a:rPr lang="es-ES_tradnl" sz="2400" b="1" dirty="0" smtClean="0">
              <a:solidFill>
                <a:srgbClr val="00B0F0"/>
              </a:solidFill>
            </a:rPr>
            <a:t>EUROOPAN SYYTTÄJIEN KOLLEGIO:  </a:t>
          </a:r>
          <a:r>
            <a:rPr lang="es-ES_tradnl" sz="2400" b="1" dirty="0" err="1" smtClean="0">
              <a:solidFill>
                <a:srgbClr val="00B0F0"/>
              </a:solidFill>
            </a:rPr>
            <a:t>vastuussa</a:t>
          </a:r>
          <a:r>
            <a:rPr lang="es-ES_tradnl" sz="2400" b="1" dirty="0" smtClean="0">
              <a:solidFill>
                <a:srgbClr val="00B0F0"/>
              </a:solidFill>
            </a:rPr>
            <a:t> </a:t>
          </a:r>
          <a:r>
            <a:rPr lang="es-ES_tradnl" sz="2400" b="1" dirty="0" err="1" smtClean="0">
              <a:solidFill>
                <a:srgbClr val="00B0F0"/>
              </a:solidFill>
            </a:rPr>
            <a:t>toiminnan</a:t>
          </a:r>
          <a:r>
            <a:rPr lang="es-ES_tradnl" sz="2400" b="1" dirty="0" smtClean="0">
              <a:solidFill>
                <a:srgbClr val="00B0F0"/>
              </a:solidFill>
            </a:rPr>
            <a:t> </a:t>
          </a:r>
          <a:r>
            <a:rPr lang="es-ES_tradnl" sz="2400" b="1" dirty="0" err="1" smtClean="0">
              <a:solidFill>
                <a:srgbClr val="00B0F0"/>
              </a:solidFill>
            </a:rPr>
            <a:t>yleisestä</a:t>
          </a:r>
          <a:r>
            <a:rPr lang="es-ES_tradnl" sz="2400" b="1" dirty="0" smtClean="0">
              <a:solidFill>
                <a:srgbClr val="00B0F0"/>
              </a:solidFill>
            </a:rPr>
            <a:t> </a:t>
          </a:r>
          <a:r>
            <a:rPr lang="es-ES_tradnl" sz="2400" b="1" dirty="0" err="1" smtClean="0">
              <a:solidFill>
                <a:srgbClr val="00B0F0"/>
              </a:solidFill>
            </a:rPr>
            <a:t>valvonnasta</a:t>
          </a:r>
          <a:r>
            <a:rPr lang="es-ES_tradnl" sz="2400" b="1" dirty="0" smtClean="0">
              <a:solidFill>
                <a:srgbClr val="00B0F0"/>
              </a:solidFill>
            </a:rPr>
            <a:t> </a:t>
          </a:r>
          <a:r>
            <a:rPr lang="fi-FI" sz="2400" b="1" dirty="0" smtClean="0">
              <a:solidFill>
                <a:srgbClr val="00B0F0"/>
              </a:solidFill>
            </a:rPr>
            <a:t>&amp; </a:t>
          </a:r>
          <a:r>
            <a:rPr lang="fi-FI" sz="2400" b="1" dirty="0" err="1" smtClean="0">
              <a:solidFill>
                <a:srgbClr val="00B0F0"/>
              </a:solidFill>
            </a:rPr>
            <a:t>stragesista</a:t>
          </a:r>
          <a:r>
            <a:rPr lang="fi-FI" sz="2400" b="1" dirty="0" smtClean="0">
              <a:solidFill>
                <a:srgbClr val="00B0F0"/>
              </a:solidFill>
            </a:rPr>
            <a:t> asioista</a:t>
          </a:r>
          <a:endParaRPr lang="es-ES_tradnl" sz="2400" b="1" dirty="0">
            <a:solidFill>
              <a:srgbClr val="00B0F0"/>
            </a:solidFill>
          </a:endParaRPr>
        </a:p>
      </dgm:t>
    </dgm:pt>
    <dgm:pt modelId="{A8306DE2-3BCD-4AC9-A594-F203519D44B4}" type="parTrans" cxnId="{B7DEF7EA-61FE-4D94-B051-AA5917712E33}">
      <dgm:prSet/>
      <dgm:spPr/>
      <dgm:t>
        <a:bodyPr/>
        <a:lstStyle/>
        <a:p>
          <a:endParaRPr lang="es-ES"/>
        </a:p>
      </dgm:t>
    </dgm:pt>
    <dgm:pt modelId="{95B2CD65-04D4-43B3-903B-FE20C7C30269}" type="sibTrans" cxnId="{B7DEF7EA-61FE-4D94-B051-AA5917712E33}">
      <dgm:prSet/>
      <dgm:spPr/>
      <dgm:t>
        <a:bodyPr/>
        <a:lstStyle/>
        <a:p>
          <a:endParaRPr lang="es-ES"/>
        </a:p>
      </dgm:t>
    </dgm:pt>
    <dgm:pt modelId="{3385C3C1-5705-4ECD-84D0-E7B06F99DF1F}">
      <dgm:prSet phldrT="[Texto]" custT="1"/>
      <dgm:spPr/>
      <dgm:t>
        <a:bodyPr/>
        <a:lstStyle/>
        <a:p>
          <a:r>
            <a:rPr lang="es-ES_tradnl" sz="4000" dirty="0" smtClean="0"/>
            <a:t>TOIMINTA</a:t>
          </a:r>
          <a:endParaRPr lang="es-ES_tradnl" sz="4000" dirty="0"/>
        </a:p>
        <a:p>
          <a:r>
            <a:rPr lang="es-ES_tradnl" sz="2400" b="1" dirty="0" smtClean="0">
              <a:solidFill>
                <a:srgbClr val="00B0F0"/>
              </a:solidFill>
            </a:rPr>
            <a:t>PYSYVÄT JAOSTOT</a:t>
          </a:r>
          <a:endParaRPr lang="es-ES_tradnl" sz="2400" b="1" dirty="0">
            <a:solidFill>
              <a:srgbClr val="00B0F0"/>
            </a:solidFill>
          </a:endParaRPr>
        </a:p>
        <a:p>
          <a:r>
            <a:rPr lang="es-ES_tradnl" sz="2400" b="1" dirty="0" smtClean="0">
              <a:solidFill>
                <a:srgbClr val="00B0F0"/>
              </a:solidFill>
            </a:rPr>
            <a:t>EUROOPAN VALTUUTETUT SYYTTÄJÄT (</a:t>
          </a:r>
          <a:r>
            <a:rPr lang="es-ES_tradnl" sz="2400" b="1" dirty="0" err="1" smtClean="0">
              <a:solidFill>
                <a:srgbClr val="00B0F0"/>
              </a:solidFill>
            </a:rPr>
            <a:t>EDPt</a:t>
          </a:r>
          <a:r>
            <a:rPr lang="es-ES_tradnl" sz="2400" b="1" dirty="0" smtClean="0">
              <a:solidFill>
                <a:srgbClr val="00B0F0"/>
              </a:solidFill>
            </a:rPr>
            <a:t>)</a:t>
          </a:r>
          <a:endParaRPr lang="es-ES" sz="2400" b="1" dirty="0">
            <a:solidFill>
              <a:srgbClr val="00B0F0"/>
            </a:solidFill>
          </a:endParaRPr>
        </a:p>
      </dgm:t>
    </dgm:pt>
    <dgm:pt modelId="{46CC4290-43D8-4247-BDA7-7B0E441C2764}" type="parTrans" cxnId="{D74F405C-5468-442E-A9D6-EEC5783DD92A}">
      <dgm:prSet/>
      <dgm:spPr/>
      <dgm:t>
        <a:bodyPr/>
        <a:lstStyle/>
        <a:p>
          <a:endParaRPr lang="es-ES"/>
        </a:p>
      </dgm:t>
    </dgm:pt>
    <dgm:pt modelId="{6882F0B0-3804-41C2-9B3C-A6E781FDC46E}" type="sibTrans" cxnId="{D74F405C-5468-442E-A9D6-EEC5783DD92A}">
      <dgm:prSet/>
      <dgm:spPr/>
      <dgm:t>
        <a:bodyPr/>
        <a:lstStyle/>
        <a:p>
          <a:endParaRPr lang="es-ES"/>
        </a:p>
      </dgm:t>
    </dgm:pt>
    <dgm:pt modelId="{17A0B3AC-2A86-4132-B7A6-1A48AE1261FE}" type="pres">
      <dgm:prSet presAssocID="{6A8401D0-0A90-46FA-A3D1-3BC0BCA2AAF5}" presName="Name0" presStyleCnt="0">
        <dgm:presLayoutVars>
          <dgm:chPref val="1"/>
          <dgm:dir/>
          <dgm:animOne val="branch"/>
          <dgm:animLvl val="lvl"/>
          <dgm:resizeHandles/>
        </dgm:presLayoutVars>
      </dgm:prSet>
      <dgm:spPr/>
      <dgm:t>
        <a:bodyPr/>
        <a:lstStyle/>
        <a:p>
          <a:endParaRPr lang="en-US"/>
        </a:p>
      </dgm:t>
    </dgm:pt>
    <dgm:pt modelId="{374FB2D8-1808-40B2-BA46-FC007DB8660B}" type="pres">
      <dgm:prSet presAssocID="{DC48B64D-FF5D-417F-A9F9-EB67EB75D9B6}" presName="vertOne" presStyleCnt="0"/>
      <dgm:spPr/>
    </dgm:pt>
    <dgm:pt modelId="{E46D4405-85D5-4CD2-9983-BA278B41C576}" type="pres">
      <dgm:prSet presAssocID="{DC48B64D-FF5D-417F-A9F9-EB67EB75D9B6}" presName="txOne" presStyleLbl="node0" presStyleIdx="0" presStyleCnt="1">
        <dgm:presLayoutVars>
          <dgm:chPref val="3"/>
        </dgm:presLayoutVars>
      </dgm:prSet>
      <dgm:spPr/>
      <dgm:t>
        <a:bodyPr/>
        <a:lstStyle/>
        <a:p>
          <a:endParaRPr lang="en-US"/>
        </a:p>
      </dgm:t>
    </dgm:pt>
    <dgm:pt modelId="{284DA921-4DC0-4102-ACDF-554960FFD989}" type="pres">
      <dgm:prSet presAssocID="{DC48B64D-FF5D-417F-A9F9-EB67EB75D9B6}" presName="parTransOne" presStyleCnt="0"/>
      <dgm:spPr/>
    </dgm:pt>
    <dgm:pt modelId="{B5C5087C-00D6-41AE-B53E-E94AE66FA3C5}" type="pres">
      <dgm:prSet presAssocID="{DC48B64D-FF5D-417F-A9F9-EB67EB75D9B6}" presName="horzOne" presStyleCnt="0"/>
      <dgm:spPr/>
    </dgm:pt>
    <dgm:pt modelId="{0A06374F-1E0A-4D28-AECE-5CC48A6A95D1}" type="pres">
      <dgm:prSet presAssocID="{3385C3C1-5705-4ECD-84D0-E7B06F99DF1F}" presName="vertTwo" presStyleCnt="0"/>
      <dgm:spPr/>
    </dgm:pt>
    <dgm:pt modelId="{8DE20822-6070-4339-94EE-AA3924B6F76B}" type="pres">
      <dgm:prSet presAssocID="{3385C3C1-5705-4ECD-84D0-E7B06F99DF1F}" presName="txTwo" presStyleLbl="node2" presStyleIdx="0" presStyleCnt="1">
        <dgm:presLayoutVars>
          <dgm:chPref val="3"/>
        </dgm:presLayoutVars>
      </dgm:prSet>
      <dgm:spPr/>
      <dgm:t>
        <a:bodyPr/>
        <a:lstStyle/>
        <a:p>
          <a:endParaRPr lang="en-US"/>
        </a:p>
      </dgm:t>
    </dgm:pt>
    <dgm:pt modelId="{8CD363CC-0F71-4CC3-A12C-72129401BEDF}" type="pres">
      <dgm:prSet presAssocID="{3385C3C1-5705-4ECD-84D0-E7B06F99DF1F}" presName="horzTwo" presStyleCnt="0"/>
      <dgm:spPr/>
    </dgm:pt>
  </dgm:ptLst>
  <dgm:cxnLst>
    <dgm:cxn modelId="{D74F405C-5468-442E-A9D6-EEC5783DD92A}" srcId="{DC48B64D-FF5D-417F-A9F9-EB67EB75D9B6}" destId="{3385C3C1-5705-4ECD-84D0-E7B06F99DF1F}" srcOrd="0" destOrd="0" parTransId="{46CC4290-43D8-4247-BDA7-7B0E441C2764}" sibTransId="{6882F0B0-3804-41C2-9B3C-A6E781FDC46E}"/>
    <dgm:cxn modelId="{B7DEF7EA-61FE-4D94-B051-AA5917712E33}" srcId="{6A8401D0-0A90-46FA-A3D1-3BC0BCA2AAF5}" destId="{DC48B64D-FF5D-417F-A9F9-EB67EB75D9B6}" srcOrd="0" destOrd="0" parTransId="{A8306DE2-3BCD-4AC9-A594-F203519D44B4}" sibTransId="{95B2CD65-04D4-43B3-903B-FE20C7C30269}"/>
    <dgm:cxn modelId="{1CEB7494-5C57-469D-9004-477C761988D0}" type="presOf" srcId="{DC48B64D-FF5D-417F-A9F9-EB67EB75D9B6}" destId="{E46D4405-85D5-4CD2-9983-BA278B41C576}" srcOrd="0" destOrd="0" presId="urn:microsoft.com/office/officeart/2005/8/layout/hierarchy4"/>
    <dgm:cxn modelId="{D1BDB4A1-9016-42D7-9578-475EFA16A71E}" type="presOf" srcId="{6A8401D0-0A90-46FA-A3D1-3BC0BCA2AAF5}" destId="{17A0B3AC-2A86-4132-B7A6-1A48AE1261FE}" srcOrd="0" destOrd="0" presId="urn:microsoft.com/office/officeart/2005/8/layout/hierarchy4"/>
    <dgm:cxn modelId="{1F8D5837-42F6-4EDC-9CB2-84BBA550D1B9}" type="presOf" srcId="{3385C3C1-5705-4ECD-84D0-E7B06F99DF1F}" destId="{8DE20822-6070-4339-94EE-AA3924B6F76B}" srcOrd="0" destOrd="0" presId="urn:microsoft.com/office/officeart/2005/8/layout/hierarchy4"/>
    <dgm:cxn modelId="{E47B4F36-CC8E-4F1D-BBEB-64193A5B184B}" type="presParOf" srcId="{17A0B3AC-2A86-4132-B7A6-1A48AE1261FE}" destId="{374FB2D8-1808-40B2-BA46-FC007DB8660B}" srcOrd="0" destOrd="0" presId="urn:microsoft.com/office/officeart/2005/8/layout/hierarchy4"/>
    <dgm:cxn modelId="{5CF10B39-E941-4D8C-BF6F-D4D0351F71D1}" type="presParOf" srcId="{374FB2D8-1808-40B2-BA46-FC007DB8660B}" destId="{E46D4405-85D5-4CD2-9983-BA278B41C576}" srcOrd="0" destOrd="0" presId="urn:microsoft.com/office/officeart/2005/8/layout/hierarchy4"/>
    <dgm:cxn modelId="{3BCE26BF-2415-4BB1-93EA-65E781E322E7}" type="presParOf" srcId="{374FB2D8-1808-40B2-BA46-FC007DB8660B}" destId="{284DA921-4DC0-4102-ACDF-554960FFD989}" srcOrd="1" destOrd="0" presId="urn:microsoft.com/office/officeart/2005/8/layout/hierarchy4"/>
    <dgm:cxn modelId="{65AF851A-7066-48CF-827F-93DACACB0727}" type="presParOf" srcId="{374FB2D8-1808-40B2-BA46-FC007DB8660B}" destId="{B5C5087C-00D6-41AE-B53E-E94AE66FA3C5}" srcOrd="2" destOrd="0" presId="urn:microsoft.com/office/officeart/2005/8/layout/hierarchy4"/>
    <dgm:cxn modelId="{9AE42FBD-E365-437C-B13D-952105F42AEB}" type="presParOf" srcId="{B5C5087C-00D6-41AE-B53E-E94AE66FA3C5}" destId="{0A06374F-1E0A-4D28-AECE-5CC48A6A95D1}" srcOrd="0" destOrd="0" presId="urn:microsoft.com/office/officeart/2005/8/layout/hierarchy4"/>
    <dgm:cxn modelId="{AD8D8273-55D7-4EDE-B0A8-DB30FC02306D}" type="presParOf" srcId="{0A06374F-1E0A-4D28-AECE-5CC48A6A95D1}" destId="{8DE20822-6070-4339-94EE-AA3924B6F76B}" srcOrd="0" destOrd="0" presId="urn:microsoft.com/office/officeart/2005/8/layout/hierarchy4"/>
    <dgm:cxn modelId="{B9EB0ED7-0A15-4DFE-86B8-B4ECCA61C8AF}" type="presParOf" srcId="{0A06374F-1E0A-4D28-AECE-5CC48A6A95D1}" destId="{8CD363CC-0F71-4CC3-A12C-72129401BED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D4405-85D5-4CD2-9983-BA278B41C576}">
      <dsp:nvSpPr>
        <dsp:cNvPr id="0" name=""/>
        <dsp:cNvSpPr/>
      </dsp:nvSpPr>
      <dsp:spPr>
        <a:xfrm>
          <a:off x="4867" y="1661"/>
          <a:ext cx="9958177" cy="24796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_tradnl" sz="2800" b="1" kern="1200" dirty="0" smtClean="0"/>
            <a:t>KESKUSTASO (LUXEMBOURG</a:t>
          </a:r>
          <a:r>
            <a:rPr lang="es-ES_tradnl" sz="2800" b="1" kern="1200" dirty="0"/>
            <a:t>)</a:t>
          </a:r>
        </a:p>
        <a:p>
          <a:pPr lvl="0" algn="ctr" defTabSz="1244600">
            <a:lnSpc>
              <a:spcPct val="90000"/>
            </a:lnSpc>
            <a:spcBef>
              <a:spcPct val="0"/>
            </a:spcBef>
            <a:spcAft>
              <a:spcPct val="35000"/>
            </a:spcAft>
          </a:pPr>
          <a:r>
            <a:rPr lang="es-ES_tradnl" sz="2800" b="0" kern="1200" dirty="0" smtClean="0">
              <a:solidFill>
                <a:srgbClr val="00B0F0"/>
              </a:solidFill>
            </a:rPr>
            <a:t>EUROOPAN PÄÄSYYTTÄJÄ (ECP</a:t>
          </a:r>
          <a:r>
            <a:rPr lang="es-ES_tradnl" sz="2800" b="0" kern="1200" dirty="0">
              <a:solidFill>
                <a:srgbClr val="00B0F0"/>
              </a:solidFill>
            </a:rPr>
            <a:t>)</a:t>
          </a:r>
        </a:p>
        <a:p>
          <a:pPr lvl="0" algn="ctr" defTabSz="1244600">
            <a:lnSpc>
              <a:spcPct val="90000"/>
            </a:lnSpc>
            <a:spcBef>
              <a:spcPct val="0"/>
            </a:spcBef>
            <a:spcAft>
              <a:spcPct val="35000"/>
            </a:spcAft>
          </a:pPr>
          <a:r>
            <a:rPr lang="es-ES_tradnl" sz="2800" b="0" kern="1200" dirty="0" smtClean="0">
              <a:solidFill>
                <a:srgbClr val="00B0F0"/>
              </a:solidFill>
            </a:rPr>
            <a:t>EUROOPAN SYYTTÄJÄT (</a:t>
          </a:r>
          <a:r>
            <a:rPr lang="es-ES_tradnl" sz="2800" b="0" kern="1200" dirty="0" err="1" smtClean="0">
              <a:solidFill>
                <a:srgbClr val="00B0F0"/>
              </a:solidFill>
            </a:rPr>
            <a:t>EPs</a:t>
          </a:r>
          <a:r>
            <a:rPr lang="es-ES_tradnl" sz="2800" b="0" kern="1200" dirty="0">
              <a:solidFill>
                <a:srgbClr val="00B0F0"/>
              </a:solidFill>
            </a:rPr>
            <a:t>) (1 per </a:t>
          </a:r>
          <a:r>
            <a:rPr lang="es-ES_tradnl" sz="2800" b="0" kern="1200" dirty="0" err="1" smtClean="0">
              <a:solidFill>
                <a:srgbClr val="00B0F0"/>
              </a:solidFill>
            </a:rPr>
            <a:t>osallistuva</a:t>
          </a:r>
          <a:r>
            <a:rPr lang="es-ES_tradnl" sz="2800" b="0" kern="1200" dirty="0" smtClean="0">
              <a:solidFill>
                <a:srgbClr val="00B0F0"/>
              </a:solidFill>
            </a:rPr>
            <a:t> </a:t>
          </a:r>
          <a:r>
            <a:rPr lang="es-ES_tradnl" sz="2800" b="0" kern="1200" dirty="0" err="1" smtClean="0">
              <a:solidFill>
                <a:srgbClr val="00B0F0"/>
              </a:solidFill>
            </a:rPr>
            <a:t>jäsenvaltio</a:t>
          </a:r>
          <a:r>
            <a:rPr lang="es-ES_tradnl" sz="2800" b="0" kern="1200" dirty="0" smtClean="0">
              <a:solidFill>
                <a:srgbClr val="00B0F0"/>
              </a:solidFill>
            </a:rPr>
            <a:t>; ja </a:t>
          </a:r>
          <a:r>
            <a:rPr lang="es-ES_tradnl" sz="2800" b="0" kern="1200" dirty="0">
              <a:solidFill>
                <a:srgbClr val="00B0F0"/>
              </a:solidFill>
            </a:rPr>
            <a:t>2 </a:t>
          </a:r>
          <a:r>
            <a:rPr lang="es-ES_tradnl" sz="2800" b="0" kern="1200" dirty="0" err="1" smtClean="0">
              <a:solidFill>
                <a:srgbClr val="00B0F0"/>
              </a:solidFill>
            </a:rPr>
            <a:t>EPtä</a:t>
          </a:r>
          <a:r>
            <a:rPr lang="es-ES_tradnl" sz="2800" b="0" kern="1200" dirty="0" smtClean="0">
              <a:solidFill>
                <a:srgbClr val="00B0F0"/>
              </a:solidFill>
            </a:rPr>
            <a:t> </a:t>
          </a:r>
          <a:r>
            <a:rPr lang="es-ES_tradnl" sz="2800" b="0" kern="1200" dirty="0" err="1" smtClean="0">
              <a:solidFill>
                <a:srgbClr val="00B0F0"/>
              </a:solidFill>
            </a:rPr>
            <a:t>varapääsyyttäjinä</a:t>
          </a:r>
          <a:r>
            <a:rPr lang="es-ES_tradnl" sz="2800" b="0" kern="1200" dirty="0" smtClean="0">
              <a:solidFill>
                <a:srgbClr val="00B0F0"/>
              </a:solidFill>
            </a:rPr>
            <a:t>)</a:t>
          </a:r>
          <a:endParaRPr lang="es-ES_tradnl" sz="2800" b="0" kern="1200" dirty="0">
            <a:solidFill>
              <a:srgbClr val="00B0F0"/>
            </a:solidFill>
          </a:endParaRPr>
        </a:p>
        <a:p>
          <a:pPr lvl="0" algn="ctr" defTabSz="1244600">
            <a:lnSpc>
              <a:spcPct val="90000"/>
            </a:lnSpc>
            <a:spcBef>
              <a:spcPct val="0"/>
            </a:spcBef>
            <a:spcAft>
              <a:spcPct val="35000"/>
            </a:spcAft>
          </a:pPr>
          <a:r>
            <a:rPr lang="es-ES_tradnl" sz="2800" b="0" kern="1200" dirty="0" smtClean="0">
              <a:solidFill>
                <a:srgbClr val="00B0F0"/>
              </a:solidFill>
            </a:rPr>
            <a:t>KESKUSTASO (</a:t>
          </a:r>
          <a:r>
            <a:rPr lang="es-ES_tradnl" sz="2800" b="0" kern="1200" dirty="0" err="1" smtClean="0">
              <a:solidFill>
                <a:srgbClr val="00B0F0"/>
              </a:solidFill>
            </a:rPr>
            <a:t>henkilöstö</a:t>
          </a:r>
          <a:r>
            <a:rPr lang="es-ES_tradnl" sz="2800" b="0" kern="1200" dirty="0" smtClean="0">
              <a:solidFill>
                <a:srgbClr val="00B0F0"/>
              </a:solidFill>
            </a:rPr>
            <a:t> ja </a:t>
          </a:r>
          <a:r>
            <a:rPr lang="es-ES_tradnl" sz="2800" b="0" kern="1200" dirty="0" err="1" smtClean="0">
              <a:solidFill>
                <a:srgbClr val="00B0F0"/>
              </a:solidFill>
            </a:rPr>
            <a:t>hallintopäällikkö</a:t>
          </a:r>
          <a:r>
            <a:rPr lang="es-ES_tradnl" sz="2800" b="0" kern="1200" dirty="0" smtClean="0">
              <a:solidFill>
                <a:srgbClr val="00B0F0"/>
              </a:solidFill>
            </a:rPr>
            <a:t>)</a:t>
          </a:r>
          <a:endParaRPr lang="es-ES" sz="2800" b="0" kern="1200" dirty="0">
            <a:solidFill>
              <a:srgbClr val="00B0F0"/>
            </a:solidFill>
          </a:endParaRPr>
        </a:p>
      </dsp:txBody>
      <dsp:txXfrm>
        <a:off x="77494" y="74288"/>
        <a:ext cx="9812923" cy="2334419"/>
      </dsp:txXfrm>
    </dsp:sp>
    <dsp:sp modelId="{8DE20822-6070-4339-94EE-AA3924B6F76B}">
      <dsp:nvSpPr>
        <dsp:cNvPr id="0" name=""/>
        <dsp:cNvSpPr/>
      </dsp:nvSpPr>
      <dsp:spPr>
        <a:xfrm>
          <a:off x="4867" y="2742447"/>
          <a:ext cx="9958177" cy="152309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_tradnl" sz="2800" b="1" kern="1200" dirty="0" smtClean="0"/>
            <a:t>HAJAUTETTU TASO (</a:t>
          </a:r>
          <a:r>
            <a:rPr lang="es-ES_tradnl" sz="2800" b="1" kern="1200" dirty="0" err="1" smtClean="0"/>
            <a:t>osallistuvat</a:t>
          </a:r>
          <a:r>
            <a:rPr lang="es-ES_tradnl" sz="2800" b="1" kern="1200" dirty="0" smtClean="0"/>
            <a:t> </a:t>
          </a:r>
          <a:r>
            <a:rPr lang="es-ES_tradnl" sz="2800" b="1" kern="1200" dirty="0" err="1" smtClean="0"/>
            <a:t>jäsenvaltiot</a:t>
          </a:r>
          <a:r>
            <a:rPr lang="es-ES_tradnl" sz="2800" b="1" kern="1200" dirty="0" smtClean="0"/>
            <a:t>)</a:t>
          </a:r>
          <a:endParaRPr lang="es-ES_tradnl" sz="2800" b="1" kern="1200" dirty="0"/>
        </a:p>
        <a:p>
          <a:pPr lvl="0" algn="ctr" defTabSz="1244600">
            <a:lnSpc>
              <a:spcPct val="90000"/>
            </a:lnSpc>
            <a:spcBef>
              <a:spcPct val="0"/>
            </a:spcBef>
            <a:spcAft>
              <a:spcPct val="35000"/>
            </a:spcAft>
          </a:pPr>
          <a:r>
            <a:rPr lang="es-ES_tradnl" sz="2800" b="1" kern="1200" dirty="0" smtClean="0">
              <a:solidFill>
                <a:srgbClr val="00B0F0"/>
              </a:solidFill>
            </a:rPr>
            <a:t>VALTUUTETUT EUROOPAN SYYTTÄJÄT (</a:t>
          </a:r>
          <a:r>
            <a:rPr lang="es-ES_tradnl" sz="2800" b="1" kern="1200" dirty="0" err="1" smtClean="0">
              <a:solidFill>
                <a:srgbClr val="00B0F0"/>
              </a:solidFill>
            </a:rPr>
            <a:t>EDPt</a:t>
          </a:r>
          <a:r>
            <a:rPr lang="es-ES_tradnl" sz="2800" b="1" kern="1200" dirty="0" smtClean="0">
              <a:solidFill>
                <a:srgbClr val="00B0F0"/>
              </a:solidFill>
            </a:rPr>
            <a:t>)</a:t>
          </a:r>
          <a:endParaRPr lang="es-ES_tradnl" sz="2800" b="1" kern="1200" dirty="0">
            <a:solidFill>
              <a:srgbClr val="00B0F0"/>
            </a:solidFill>
          </a:endParaRPr>
        </a:p>
        <a:p>
          <a:pPr lvl="0" algn="ctr" defTabSz="1244600">
            <a:lnSpc>
              <a:spcPct val="90000"/>
            </a:lnSpc>
            <a:spcBef>
              <a:spcPct val="0"/>
            </a:spcBef>
            <a:spcAft>
              <a:spcPct val="35000"/>
            </a:spcAft>
          </a:pPr>
          <a:r>
            <a:rPr lang="es-ES_tradnl" sz="2800" b="1" kern="1200" dirty="0" smtClean="0">
              <a:solidFill>
                <a:srgbClr val="00B0F0"/>
              </a:solidFill>
            </a:rPr>
            <a:t>(</a:t>
          </a:r>
          <a:r>
            <a:rPr lang="es-ES_tradnl" sz="2800" b="1" kern="1200" dirty="0" err="1" smtClean="0">
              <a:solidFill>
                <a:srgbClr val="00B0F0"/>
              </a:solidFill>
            </a:rPr>
            <a:t>vähintään</a:t>
          </a:r>
          <a:r>
            <a:rPr lang="es-ES_tradnl" sz="2800" b="1" kern="1200" dirty="0" smtClean="0">
              <a:solidFill>
                <a:srgbClr val="00B0F0"/>
              </a:solidFill>
            </a:rPr>
            <a:t> 2/</a:t>
          </a:r>
          <a:r>
            <a:rPr lang="es-ES_tradnl" sz="2800" b="1" kern="1200" dirty="0" err="1" smtClean="0">
              <a:solidFill>
                <a:srgbClr val="00B0F0"/>
              </a:solidFill>
            </a:rPr>
            <a:t>osallistuva</a:t>
          </a:r>
          <a:r>
            <a:rPr lang="es-ES_tradnl" sz="2800" b="1" kern="1200" dirty="0" smtClean="0">
              <a:solidFill>
                <a:srgbClr val="00B0F0"/>
              </a:solidFill>
            </a:rPr>
            <a:t> </a:t>
          </a:r>
          <a:r>
            <a:rPr lang="es-ES_tradnl" sz="2800" b="1" kern="1200" dirty="0" err="1" smtClean="0">
              <a:solidFill>
                <a:srgbClr val="00B0F0"/>
              </a:solidFill>
            </a:rPr>
            <a:t>jäsenvaltio</a:t>
          </a:r>
          <a:r>
            <a:rPr lang="es-ES_tradnl" sz="2800" b="1" kern="1200" dirty="0" smtClean="0">
              <a:solidFill>
                <a:srgbClr val="00B0F0"/>
              </a:solidFill>
            </a:rPr>
            <a:t>) </a:t>
          </a:r>
          <a:endParaRPr lang="es-ES" sz="2800" b="1" kern="1200" dirty="0">
            <a:solidFill>
              <a:srgbClr val="00B0F0"/>
            </a:solidFill>
          </a:endParaRPr>
        </a:p>
      </dsp:txBody>
      <dsp:txXfrm>
        <a:off x="49477" y="2787057"/>
        <a:ext cx="9868957" cy="1433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D4405-85D5-4CD2-9983-BA278B41C576}">
      <dsp:nvSpPr>
        <dsp:cNvPr id="0" name=""/>
        <dsp:cNvSpPr/>
      </dsp:nvSpPr>
      <dsp:spPr>
        <a:xfrm>
          <a:off x="5134" y="230"/>
          <a:ext cx="10505330" cy="203756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s-ES_tradnl" sz="4000" kern="1200" dirty="0" smtClean="0"/>
            <a:t>STRATEGIA</a:t>
          </a:r>
          <a:endParaRPr lang="es-ES_tradnl" sz="4000" kern="1200" dirty="0"/>
        </a:p>
        <a:p>
          <a:pPr lvl="0" algn="ctr" defTabSz="1778000">
            <a:lnSpc>
              <a:spcPct val="90000"/>
            </a:lnSpc>
            <a:spcBef>
              <a:spcPct val="0"/>
            </a:spcBef>
            <a:spcAft>
              <a:spcPct val="35000"/>
            </a:spcAft>
          </a:pPr>
          <a:r>
            <a:rPr lang="es-ES_tradnl" sz="2400" b="1" kern="1200" dirty="0" smtClean="0">
              <a:solidFill>
                <a:srgbClr val="00B0F0"/>
              </a:solidFill>
            </a:rPr>
            <a:t>EUROOPAN PÄÄSYYTTÄJÄ: </a:t>
          </a:r>
          <a:r>
            <a:rPr lang="es-ES_tradnl" sz="2400" b="1" kern="1200" dirty="0" err="1" smtClean="0">
              <a:solidFill>
                <a:srgbClr val="00B0F0"/>
              </a:solidFill>
            </a:rPr>
            <a:t>EPPOn</a:t>
          </a:r>
          <a:r>
            <a:rPr lang="es-ES_tradnl" sz="2400" b="1" kern="1200" dirty="0" smtClean="0">
              <a:solidFill>
                <a:srgbClr val="00B0F0"/>
              </a:solidFill>
            </a:rPr>
            <a:t> </a:t>
          </a:r>
          <a:r>
            <a:rPr lang="es-ES_tradnl" sz="2400" b="1" kern="1200" dirty="0" err="1" smtClean="0">
              <a:solidFill>
                <a:srgbClr val="00B0F0"/>
              </a:solidFill>
            </a:rPr>
            <a:t>päällikkö</a:t>
          </a:r>
          <a:endParaRPr lang="es-ES_tradnl" sz="2400" b="1" kern="1200" dirty="0">
            <a:solidFill>
              <a:srgbClr val="00B0F0"/>
            </a:solidFill>
          </a:endParaRPr>
        </a:p>
        <a:p>
          <a:pPr lvl="0" algn="ctr" defTabSz="1778000">
            <a:lnSpc>
              <a:spcPct val="90000"/>
            </a:lnSpc>
            <a:spcBef>
              <a:spcPct val="0"/>
            </a:spcBef>
            <a:spcAft>
              <a:spcPct val="35000"/>
            </a:spcAft>
          </a:pPr>
          <a:r>
            <a:rPr lang="es-ES_tradnl" sz="2400" b="1" kern="1200" dirty="0" smtClean="0">
              <a:solidFill>
                <a:srgbClr val="00B0F0"/>
              </a:solidFill>
            </a:rPr>
            <a:t>EUROOPAN SYYTTÄJIEN KOLLEGIO:  </a:t>
          </a:r>
          <a:r>
            <a:rPr lang="es-ES_tradnl" sz="2400" b="1" kern="1200" dirty="0" err="1" smtClean="0">
              <a:solidFill>
                <a:srgbClr val="00B0F0"/>
              </a:solidFill>
            </a:rPr>
            <a:t>vastuussa</a:t>
          </a:r>
          <a:r>
            <a:rPr lang="es-ES_tradnl" sz="2400" b="1" kern="1200" dirty="0" smtClean="0">
              <a:solidFill>
                <a:srgbClr val="00B0F0"/>
              </a:solidFill>
            </a:rPr>
            <a:t> </a:t>
          </a:r>
          <a:r>
            <a:rPr lang="es-ES_tradnl" sz="2400" b="1" kern="1200" dirty="0" err="1" smtClean="0">
              <a:solidFill>
                <a:srgbClr val="00B0F0"/>
              </a:solidFill>
            </a:rPr>
            <a:t>toiminnan</a:t>
          </a:r>
          <a:r>
            <a:rPr lang="es-ES_tradnl" sz="2400" b="1" kern="1200" dirty="0" smtClean="0">
              <a:solidFill>
                <a:srgbClr val="00B0F0"/>
              </a:solidFill>
            </a:rPr>
            <a:t> </a:t>
          </a:r>
          <a:r>
            <a:rPr lang="es-ES_tradnl" sz="2400" b="1" kern="1200" dirty="0" err="1" smtClean="0">
              <a:solidFill>
                <a:srgbClr val="00B0F0"/>
              </a:solidFill>
            </a:rPr>
            <a:t>yleisestä</a:t>
          </a:r>
          <a:r>
            <a:rPr lang="es-ES_tradnl" sz="2400" b="1" kern="1200" dirty="0" smtClean="0">
              <a:solidFill>
                <a:srgbClr val="00B0F0"/>
              </a:solidFill>
            </a:rPr>
            <a:t> </a:t>
          </a:r>
          <a:r>
            <a:rPr lang="es-ES_tradnl" sz="2400" b="1" kern="1200" dirty="0" err="1" smtClean="0">
              <a:solidFill>
                <a:srgbClr val="00B0F0"/>
              </a:solidFill>
            </a:rPr>
            <a:t>valvonnasta</a:t>
          </a:r>
          <a:r>
            <a:rPr lang="es-ES_tradnl" sz="2400" b="1" kern="1200" dirty="0" smtClean="0">
              <a:solidFill>
                <a:srgbClr val="00B0F0"/>
              </a:solidFill>
            </a:rPr>
            <a:t> </a:t>
          </a:r>
          <a:r>
            <a:rPr lang="fi-FI" sz="2400" b="1" kern="1200" dirty="0" smtClean="0">
              <a:solidFill>
                <a:srgbClr val="00B0F0"/>
              </a:solidFill>
            </a:rPr>
            <a:t>&amp; </a:t>
          </a:r>
          <a:r>
            <a:rPr lang="fi-FI" sz="2400" b="1" kern="1200" dirty="0" err="1" smtClean="0">
              <a:solidFill>
                <a:srgbClr val="00B0F0"/>
              </a:solidFill>
            </a:rPr>
            <a:t>stragesista</a:t>
          </a:r>
          <a:r>
            <a:rPr lang="fi-FI" sz="2400" b="1" kern="1200" dirty="0" smtClean="0">
              <a:solidFill>
                <a:srgbClr val="00B0F0"/>
              </a:solidFill>
            </a:rPr>
            <a:t> asioista</a:t>
          </a:r>
          <a:endParaRPr lang="es-ES_tradnl" sz="2400" b="1" kern="1200" dirty="0">
            <a:solidFill>
              <a:srgbClr val="00B0F0"/>
            </a:solidFill>
          </a:endParaRPr>
        </a:p>
      </dsp:txBody>
      <dsp:txXfrm>
        <a:off x="64812" y="59908"/>
        <a:ext cx="10385974" cy="1918209"/>
      </dsp:txXfrm>
    </dsp:sp>
    <dsp:sp modelId="{8DE20822-6070-4339-94EE-AA3924B6F76B}">
      <dsp:nvSpPr>
        <dsp:cNvPr id="0" name=""/>
        <dsp:cNvSpPr/>
      </dsp:nvSpPr>
      <dsp:spPr>
        <a:xfrm>
          <a:off x="5134" y="2313542"/>
          <a:ext cx="10505330" cy="203756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s-ES_tradnl" sz="4000" kern="1200" dirty="0" smtClean="0"/>
            <a:t>TOIMINTA</a:t>
          </a:r>
          <a:endParaRPr lang="es-ES_tradnl" sz="4000" kern="1200" dirty="0"/>
        </a:p>
        <a:p>
          <a:pPr lvl="0" algn="ctr" defTabSz="1778000">
            <a:lnSpc>
              <a:spcPct val="90000"/>
            </a:lnSpc>
            <a:spcBef>
              <a:spcPct val="0"/>
            </a:spcBef>
            <a:spcAft>
              <a:spcPct val="35000"/>
            </a:spcAft>
          </a:pPr>
          <a:r>
            <a:rPr lang="es-ES_tradnl" sz="2400" b="1" kern="1200" dirty="0" smtClean="0">
              <a:solidFill>
                <a:srgbClr val="00B0F0"/>
              </a:solidFill>
            </a:rPr>
            <a:t>PYSYVÄT JAOSTOT</a:t>
          </a:r>
          <a:endParaRPr lang="es-ES_tradnl" sz="2400" b="1" kern="1200" dirty="0">
            <a:solidFill>
              <a:srgbClr val="00B0F0"/>
            </a:solidFill>
          </a:endParaRPr>
        </a:p>
        <a:p>
          <a:pPr lvl="0" algn="ctr" defTabSz="1778000">
            <a:lnSpc>
              <a:spcPct val="90000"/>
            </a:lnSpc>
            <a:spcBef>
              <a:spcPct val="0"/>
            </a:spcBef>
            <a:spcAft>
              <a:spcPct val="35000"/>
            </a:spcAft>
          </a:pPr>
          <a:r>
            <a:rPr lang="es-ES_tradnl" sz="2400" b="1" kern="1200" dirty="0" smtClean="0">
              <a:solidFill>
                <a:srgbClr val="00B0F0"/>
              </a:solidFill>
            </a:rPr>
            <a:t>EUROOPAN VALTUUTETUT SYYTTÄJÄT (</a:t>
          </a:r>
          <a:r>
            <a:rPr lang="es-ES_tradnl" sz="2400" b="1" kern="1200" dirty="0" err="1" smtClean="0">
              <a:solidFill>
                <a:srgbClr val="00B0F0"/>
              </a:solidFill>
            </a:rPr>
            <a:t>EDPt</a:t>
          </a:r>
          <a:r>
            <a:rPr lang="es-ES_tradnl" sz="2400" b="1" kern="1200" dirty="0" smtClean="0">
              <a:solidFill>
                <a:srgbClr val="00B0F0"/>
              </a:solidFill>
            </a:rPr>
            <a:t>)</a:t>
          </a:r>
          <a:endParaRPr lang="es-ES" sz="2400" b="1" kern="1200" dirty="0">
            <a:solidFill>
              <a:srgbClr val="00B0F0"/>
            </a:solidFill>
          </a:endParaRPr>
        </a:p>
      </dsp:txBody>
      <dsp:txXfrm>
        <a:off x="64812" y="2373220"/>
        <a:ext cx="10385974" cy="19182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12.08.2022</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12/08/2022</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consilium.europa.eu/en/infographics/college-of-the-european-public-prosecutor-s-office-eppo/"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10</a:t>
            </a:fld>
            <a:endParaRPr lang="es-ES"/>
          </a:p>
        </p:txBody>
      </p:sp>
    </p:spTree>
    <p:extLst>
      <p:ext uri="{BB962C8B-B14F-4D97-AF65-F5344CB8AC3E}">
        <p14:creationId xmlns:p14="http://schemas.microsoft.com/office/powerpoint/2010/main" val="78946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11</a:t>
            </a:fld>
            <a:endParaRPr lang="es-ES"/>
          </a:p>
        </p:txBody>
      </p:sp>
    </p:spTree>
    <p:extLst>
      <p:ext uri="{BB962C8B-B14F-4D97-AF65-F5344CB8AC3E}">
        <p14:creationId xmlns:p14="http://schemas.microsoft.com/office/powerpoint/2010/main" val="233642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12</a:t>
            </a:fld>
            <a:endParaRPr lang="es-ES"/>
          </a:p>
        </p:txBody>
      </p:sp>
    </p:spTree>
    <p:extLst>
      <p:ext uri="{BB962C8B-B14F-4D97-AF65-F5344CB8AC3E}">
        <p14:creationId xmlns:p14="http://schemas.microsoft.com/office/powerpoint/2010/main" val="2122835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es-ES_tradnl" dirty="0"/>
              <a:t>TRUE</a:t>
            </a:r>
          </a:p>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es-ES_tradnl" dirty="0"/>
              <a:t>FALSE</a:t>
            </a:r>
          </a:p>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es-ES_tradnl" dirty="0"/>
              <a:t>FALSE</a:t>
            </a: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13</a:t>
            </a:fld>
            <a:endParaRPr lang="es-ES"/>
          </a:p>
        </p:txBody>
      </p:sp>
    </p:spTree>
    <p:extLst>
      <p:ext uri="{BB962C8B-B14F-4D97-AF65-F5344CB8AC3E}">
        <p14:creationId xmlns:p14="http://schemas.microsoft.com/office/powerpoint/2010/main" val="2887885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14</a:t>
            </a:fld>
            <a:endParaRPr lang="es-ES"/>
          </a:p>
        </p:txBody>
      </p:sp>
    </p:spTree>
    <p:extLst>
      <p:ext uri="{BB962C8B-B14F-4D97-AF65-F5344CB8AC3E}">
        <p14:creationId xmlns:p14="http://schemas.microsoft.com/office/powerpoint/2010/main" val="220312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A) FALSE</a:t>
            </a:r>
          </a:p>
          <a:p>
            <a:r>
              <a:rPr lang="es-ES_tradnl" dirty="0"/>
              <a:t>B) FALSE</a:t>
            </a:r>
          </a:p>
          <a:p>
            <a:r>
              <a:rPr lang="es-ES_tradnl" dirty="0"/>
              <a:t>C) TRUE</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15</a:t>
            </a:fld>
            <a:endParaRPr lang="es-ES"/>
          </a:p>
        </p:txBody>
      </p:sp>
    </p:spTree>
    <p:extLst>
      <p:ext uri="{BB962C8B-B14F-4D97-AF65-F5344CB8AC3E}">
        <p14:creationId xmlns:p14="http://schemas.microsoft.com/office/powerpoint/2010/main" val="2661148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000" dirty="0"/>
              <a:t>Article 9</a:t>
            </a:r>
          </a:p>
          <a:p>
            <a:r>
              <a:rPr lang="en-US" sz="1000" dirty="0"/>
              <a:t>1.The College of the EPPO shall consist of the European Chief Prosecutor and one European Prosecutor per Member State. The European Chief Prosecutor shall chair the meetings of the College and shall be responsible for their preparation.</a:t>
            </a:r>
          </a:p>
          <a:p>
            <a:r>
              <a:rPr lang="en-US" sz="1000" dirty="0"/>
              <a:t>2.   The College shall meet regularly and shall be responsible for the general oversight of the activities of the EPPO. It shall take decisions on strategic matters, and on general issues arising from individual cases, in particular with a view to ensuring coherence, efficiency and consistency in the prosecution policy of the EPPO throughout the Member States, as well on other matters as specified in this Regulation. The College shall not take operational decisions in individual cases. The internal rules of procedure of the EPPO shall provide for modalities on the exercise by the College of the general oversight activities and for taking decisions on strategic matters and general issues in accordance with this Article.</a:t>
            </a:r>
          </a:p>
          <a:p>
            <a:r>
              <a:rPr lang="en-US" sz="1000" dirty="0"/>
              <a:t>3.   On a proposal by the European Chief Prosecutor and following the internal rules of procedure of the EPPO, the College shall set up Permanent Chambers.</a:t>
            </a:r>
          </a:p>
          <a:p>
            <a:r>
              <a:rPr lang="en-US" sz="1000" dirty="0"/>
              <a:t>4.   The College shall adopt internal rules of procedure of the EPPO in accordance with Article 21, and shall further stipulate the responsibilities for the performance of functions of the members of the College and the staff of the EPPO.</a:t>
            </a:r>
          </a:p>
          <a:p>
            <a:r>
              <a:rPr lang="en-US" sz="1000" dirty="0"/>
              <a:t>5.   Unless otherwise stated in this Regulation, the College shall take decisions by simple majority. Any member of the College shall have the right to initiate voting on matters to be decided by the College. Each member of the College shall have one vote. The European Chief Prosecutor shall have a casting vote in the event of a tie vote on any matter to be decided by the College.</a:t>
            </a:r>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16</a:t>
            </a:fld>
            <a:endParaRPr lang="es-ES"/>
          </a:p>
        </p:txBody>
      </p:sp>
    </p:spTree>
    <p:extLst>
      <p:ext uri="{BB962C8B-B14F-4D97-AF65-F5344CB8AC3E}">
        <p14:creationId xmlns:p14="http://schemas.microsoft.com/office/powerpoint/2010/main" val="3295437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17</a:t>
            </a:fld>
            <a:endParaRPr lang="es-ES"/>
          </a:p>
        </p:txBody>
      </p:sp>
    </p:spTree>
    <p:extLst>
      <p:ext uri="{BB962C8B-B14F-4D97-AF65-F5344CB8AC3E}">
        <p14:creationId xmlns:p14="http://schemas.microsoft.com/office/powerpoint/2010/main" val="2964072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18</a:t>
            </a:fld>
            <a:endParaRPr lang="es-ES"/>
          </a:p>
        </p:txBody>
      </p:sp>
    </p:spTree>
    <p:extLst>
      <p:ext uri="{BB962C8B-B14F-4D97-AF65-F5344CB8AC3E}">
        <p14:creationId xmlns:p14="http://schemas.microsoft.com/office/powerpoint/2010/main" val="755576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19</a:t>
            </a:fld>
            <a:endParaRPr lang="es-ES"/>
          </a:p>
        </p:txBody>
      </p:sp>
    </p:spTree>
    <p:extLst>
      <p:ext uri="{BB962C8B-B14F-4D97-AF65-F5344CB8AC3E}">
        <p14:creationId xmlns:p14="http://schemas.microsoft.com/office/powerpoint/2010/main" val="2863321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a:t>
            </a:fld>
            <a:endParaRPr lang="es-ES"/>
          </a:p>
        </p:txBody>
      </p:sp>
    </p:spTree>
    <p:extLst>
      <p:ext uri="{BB962C8B-B14F-4D97-AF65-F5344CB8AC3E}">
        <p14:creationId xmlns:p14="http://schemas.microsoft.com/office/powerpoint/2010/main" val="2920540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hlinkClick r:id="rId3"/>
              </a:rPr>
              <a:t>https://www.consilium.europa.eu/en/infographics/college-of-the-european-public-prosecutor-s-office-eppo/</a:t>
            </a:r>
            <a:endParaRPr lang="es-ES" dirty="0"/>
          </a:p>
          <a:p>
            <a:endParaRPr lang="es-ES_tradnl" dirty="0"/>
          </a:p>
          <a:p>
            <a:r>
              <a:rPr lang="es-ES_tradnl" dirty="0" err="1"/>
              <a:t>The</a:t>
            </a:r>
            <a:r>
              <a:rPr lang="es-ES_tradnl" dirty="0"/>
              <a:t> full </a:t>
            </a:r>
            <a:r>
              <a:rPr lang="es-ES_tradnl" dirty="0" err="1"/>
              <a:t>list</a:t>
            </a:r>
            <a:r>
              <a:rPr lang="es-ES_tradnl" dirty="0"/>
              <a:t> of </a:t>
            </a:r>
            <a:r>
              <a:rPr lang="es-ES_tradnl" dirty="0" err="1"/>
              <a:t>names</a:t>
            </a:r>
            <a:r>
              <a:rPr lang="es-ES_tradnl" dirty="0"/>
              <a:t> can be </a:t>
            </a:r>
            <a:r>
              <a:rPr lang="es-ES_tradnl" dirty="0" err="1"/>
              <a:t>found</a:t>
            </a:r>
            <a:r>
              <a:rPr lang="es-ES_tradnl" dirty="0"/>
              <a:t> in </a:t>
            </a:r>
            <a:r>
              <a:rPr lang="es-ES_tradnl" dirty="0" err="1"/>
              <a:t>the</a:t>
            </a:r>
            <a:r>
              <a:rPr lang="es-ES_tradnl" dirty="0"/>
              <a:t> link </a:t>
            </a:r>
            <a:endParaRPr lang="es-ES" dirty="0"/>
          </a:p>
          <a:p>
            <a:endParaRPr lang="es-ES" dirty="0"/>
          </a:p>
          <a:p>
            <a:endParaRPr lang="es-ES" dirty="0"/>
          </a:p>
          <a:p>
            <a:endParaRPr lang="es-ES" dirty="0"/>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20</a:t>
            </a:fld>
            <a:endParaRPr lang="es-ES"/>
          </a:p>
        </p:txBody>
      </p:sp>
    </p:spTree>
    <p:extLst>
      <p:ext uri="{BB962C8B-B14F-4D97-AF65-F5344CB8AC3E}">
        <p14:creationId xmlns:p14="http://schemas.microsoft.com/office/powerpoint/2010/main" val="992058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a:t>CORRECT ANSWER</a:t>
            </a:r>
            <a:r>
              <a:rPr lang="es-ES_tradnl" baseline="0" dirty="0"/>
              <a:t> A)</a:t>
            </a: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r>
              <a:rPr lang="es-ES" dirty="0"/>
              <a:t>European Prosecutors are appointed by the Council from a shortlist of</a:t>
            </a:r>
            <a:r>
              <a:rPr lang="es-ES" baseline="0" dirty="0"/>
              <a:t> candidates provided by each Member State</a:t>
            </a:r>
            <a:r>
              <a:rPr lang="es-ES" dirty="0"/>
              <a:t> for a non-renewable term of six years. </a:t>
            </a:r>
            <a:r>
              <a:rPr lang="es-ES" dirty="0" err="1"/>
              <a:t>The</a:t>
            </a:r>
            <a:r>
              <a:rPr lang="es-ES" dirty="0"/>
              <a:t> Council </a:t>
            </a:r>
            <a:r>
              <a:rPr lang="es-ES" dirty="0" err="1"/>
              <a:t>may</a:t>
            </a:r>
            <a:r>
              <a:rPr lang="es-ES" dirty="0"/>
              <a:t> decide to </a:t>
            </a:r>
            <a:r>
              <a:rPr lang="es-ES" dirty="0" err="1"/>
              <a:t>extend</a:t>
            </a:r>
            <a:r>
              <a:rPr lang="es-ES" dirty="0"/>
              <a:t> </a:t>
            </a:r>
            <a:r>
              <a:rPr lang="es-ES" dirty="0" err="1"/>
              <a:t>the</a:t>
            </a:r>
            <a:r>
              <a:rPr lang="es-ES" dirty="0"/>
              <a:t> mandate </a:t>
            </a:r>
            <a:r>
              <a:rPr lang="es-ES" dirty="0" err="1"/>
              <a:t>for</a:t>
            </a:r>
            <a:r>
              <a:rPr lang="es-ES" dirty="0"/>
              <a:t> a </a:t>
            </a:r>
            <a:r>
              <a:rPr lang="es-ES" dirty="0" err="1"/>
              <a:t>maximum</a:t>
            </a:r>
            <a:r>
              <a:rPr lang="es-ES" dirty="0"/>
              <a:t> of </a:t>
            </a:r>
            <a:r>
              <a:rPr lang="es-ES" dirty="0" err="1"/>
              <a:t>three</a:t>
            </a:r>
            <a:r>
              <a:rPr lang="es-ES" dirty="0"/>
              <a:t> </a:t>
            </a:r>
            <a:r>
              <a:rPr lang="es-ES" dirty="0" err="1"/>
              <a:t>years</a:t>
            </a:r>
            <a:r>
              <a:rPr lang="es-ES" dirty="0"/>
              <a:t> at </a:t>
            </a:r>
            <a:r>
              <a:rPr lang="es-ES" dirty="0" err="1"/>
              <a:t>the</a:t>
            </a:r>
            <a:r>
              <a:rPr lang="es-ES" dirty="0"/>
              <a:t> </a:t>
            </a:r>
            <a:r>
              <a:rPr lang="es-ES" dirty="0" err="1"/>
              <a:t>end</a:t>
            </a:r>
            <a:r>
              <a:rPr lang="es-ES" dirty="0"/>
              <a:t> of </a:t>
            </a:r>
            <a:r>
              <a:rPr lang="es-ES" dirty="0" err="1"/>
              <a:t>this</a:t>
            </a:r>
            <a:r>
              <a:rPr lang="es-ES" dirty="0"/>
              <a:t> </a:t>
            </a:r>
            <a:r>
              <a:rPr lang="es-ES" dirty="0" err="1"/>
              <a:t>period</a:t>
            </a:r>
            <a:r>
              <a:rPr lang="es-ES" dirty="0"/>
              <a:t>. In </a:t>
            </a:r>
            <a:r>
              <a:rPr lang="es-ES" dirty="0" err="1"/>
              <a:t>accordance</a:t>
            </a:r>
            <a:r>
              <a:rPr lang="es-ES" dirty="0"/>
              <a:t> </a:t>
            </a:r>
            <a:r>
              <a:rPr lang="es-ES" dirty="0" err="1"/>
              <a:t>with</a:t>
            </a:r>
            <a:r>
              <a:rPr lang="es-ES" dirty="0"/>
              <a:t> </a:t>
            </a:r>
            <a:r>
              <a:rPr lang="es-ES" dirty="0" err="1"/>
              <a:t>transitional</a:t>
            </a:r>
            <a:r>
              <a:rPr lang="es-ES" dirty="0"/>
              <a:t> rules </a:t>
            </a:r>
            <a:r>
              <a:rPr lang="es-ES" dirty="0" err="1"/>
              <a:t>which</a:t>
            </a:r>
            <a:r>
              <a:rPr lang="es-ES" dirty="0"/>
              <a:t> </a:t>
            </a:r>
            <a:r>
              <a:rPr lang="es-ES" dirty="0" err="1"/>
              <a:t>apply</a:t>
            </a:r>
            <a:r>
              <a:rPr lang="es-ES" dirty="0"/>
              <a:t> </a:t>
            </a:r>
            <a:r>
              <a:rPr lang="es-ES" dirty="0" err="1"/>
              <a:t>for</a:t>
            </a:r>
            <a:r>
              <a:rPr lang="es-ES" dirty="0"/>
              <a:t> and </a:t>
            </a:r>
            <a:r>
              <a:rPr lang="es-ES" dirty="0" err="1"/>
              <a:t>during</a:t>
            </a:r>
            <a:r>
              <a:rPr lang="es-ES" dirty="0"/>
              <a:t> </a:t>
            </a:r>
            <a:r>
              <a:rPr lang="es-ES" dirty="0" err="1"/>
              <a:t>the</a:t>
            </a:r>
            <a:r>
              <a:rPr lang="es-ES" dirty="0"/>
              <a:t> </a:t>
            </a:r>
            <a:r>
              <a:rPr lang="es-ES" dirty="0" err="1"/>
              <a:t>first</a:t>
            </a:r>
            <a:r>
              <a:rPr lang="es-ES" dirty="0"/>
              <a:t> mandate </a:t>
            </a:r>
            <a:r>
              <a:rPr lang="es-ES" dirty="0" err="1"/>
              <a:t>period</a:t>
            </a:r>
            <a:r>
              <a:rPr lang="es-ES" dirty="0"/>
              <a:t>, </a:t>
            </a:r>
            <a:r>
              <a:rPr lang="es-ES" dirty="0" err="1"/>
              <a:t>the</a:t>
            </a:r>
            <a:r>
              <a:rPr lang="es-ES" dirty="0"/>
              <a:t> </a:t>
            </a:r>
            <a:r>
              <a:rPr lang="es-ES" dirty="0" err="1"/>
              <a:t>European</a:t>
            </a:r>
            <a:r>
              <a:rPr lang="es-ES" dirty="0"/>
              <a:t> </a:t>
            </a:r>
            <a:r>
              <a:rPr lang="es-ES" dirty="0" err="1"/>
              <a:t>Prosecutors</a:t>
            </a:r>
            <a:r>
              <a:rPr lang="es-ES" dirty="0"/>
              <a:t> of a </a:t>
            </a:r>
            <a:r>
              <a:rPr lang="es-ES" dirty="0" err="1"/>
              <a:t>group</a:t>
            </a:r>
            <a:r>
              <a:rPr lang="es-ES" dirty="0"/>
              <a:t> </a:t>
            </a:r>
            <a:r>
              <a:rPr lang="es-ES" dirty="0" err="1"/>
              <a:t>comprising</a:t>
            </a:r>
            <a:r>
              <a:rPr lang="es-ES" dirty="0"/>
              <a:t> </a:t>
            </a:r>
            <a:r>
              <a:rPr lang="es-ES" dirty="0" err="1"/>
              <a:t>one</a:t>
            </a:r>
            <a:r>
              <a:rPr lang="es-ES" dirty="0"/>
              <a:t> </a:t>
            </a:r>
            <a:r>
              <a:rPr lang="es-ES" dirty="0" err="1"/>
              <a:t>third</a:t>
            </a:r>
            <a:r>
              <a:rPr lang="es-ES" dirty="0"/>
              <a:t> of </a:t>
            </a:r>
            <a:r>
              <a:rPr lang="es-ES" dirty="0" err="1"/>
              <a:t>the</a:t>
            </a:r>
            <a:r>
              <a:rPr lang="es-ES" dirty="0"/>
              <a:t> </a:t>
            </a:r>
            <a:r>
              <a:rPr lang="es-ES" dirty="0" err="1"/>
              <a:t>number</a:t>
            </a:r>
            <a:r>
              <a:rPr lang="es-ES" dirty="0"/>
              <a:t> of </a:t>
            </a:r>
            <a:r>
              <a:rPr lang="es-ES" dirty="0" err="1"/>
              <a:t>participating</a:t>
            </a:r>
            <a:r>
              <a:rPr lang="es-ES" dirty="0"/>
              <a:t> </a:t>
            </a:r>
            <a:r>
              <a:rPr lang="es-ES" dirty="0" err="1"/>
              <a:t>member</a:t>
            </a:r>
            <a:r>
              <a:rPr lang="es-ES" dirty="0"/>
              <a:t> </a:t>
            </a:r>
            <a:r>
              <a:rPr lang="es-ES" dirty="0" err="1"/>
              <a:t>states</a:t>
            </a:r>
            <a:r>
              <a:rPr lang="es-ES" dirty="0"/>
              <a:t> </a:t>
            </a:r>
            <a:r>
              <a:rPr lang="es-ES" dirty="0" err="1"/>
              <a:t>determined</a:t>
            </a:r>
            <a:r>
              <a:rPr lang="es-ES" dirty="0"/>
              <a:t> </a:t>
            </a:r>
            <a:r>
              <a:rPr lang="es-ES" dirty="0" err="1"/>
              <a:t>by</a:t>
            </a:r>
            <a:r>
              <a:rPr lang="es-ES" dirty="0"/>
              <a:t> </a:t>
            </a:r>
            <a:r>
              <a:rPr lang="es-ES" dirty="0" err="1"/>
              <a:t>drawing</a:t>
            </a:r>
            <a:r>
              <a:rPr lang="es-ES" dirty="0"/>
              <a:t> </a:t>
            </a:r>
            <a:r>
              <a:rPr lang="es-ES" dirty="0" err="1"/>
              <a:t>lots</a:t>
            </a:r>
            <a:r>
              <a:rPr lang="es-ES" dirty="0"/>
              <a:t> </a:t>
            </a:r>
            <a:r>
              <a:rPr lang="es-ES" dirty="0" err="1"/>
              <a:t>will</a:t>
            </a:r>
            <a:r>
              <a:rPr lang="es-ES" dirty="0"/>
              <a:t> be </a:t>
            </a:r>
            <a:r>
              <a:rPr lang="es-ES" dirty="0" err="1"/>
              <a:t>appointed</a:t>
            </a:r>
            <a:r>
              <a:rPr lang="es-ES" dirty="0"/>
              <a:t> </a:t>
            </a:r>
            <a:r>
              <a:rPr lang="es-ES" dirty="0" err="1"/>
              <a:t>for</a:t>
            </a:r>
            <a:r>
              <a:rPr lang="es-ES" dirty="0"/>
              <a:t> 3 </a:t>
            </a:r>
            <a:r>
              <a:rPr lang="es-ES" dirty="0" err="1"/>
              <a:t>years</a:t>
            </a:r>
            <a:r>
              <a:rPr lang="es-ES" dirty="0"/>
              <a:t>. </a:t>
            </a:r>
          </a:p>
          <a:p>
            <a:r>
              <a:rPr lang="en-US" dirty="0"/>
              <a:t>This is the case for the prosecutors from Greece, Spain, Italy, Cyprus, Lithuania, Netherlands, Austria and Portugal.</a:t>
            </a:r>
            <a:endParaRPr lang="es-ES" dirty="0"/>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21</a:t>
            </a:fld>
            <a:endParaRPr lang="es-ES"/>
          </a:p>
        </p:txBody>
      </p:sp>
    </p:spTree>
    <p:extLst>
      <p:ext uri="{BB962C8B-B14F-4D97-AF65-F5344CB8AC3E}">
        <p14:creationId xmlns:p14="http://schemas.microsoft.com/office/powerpoint/2010/main" val="37776965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22</a:t>
            </a:fld>
            <a:endParaRPr lang="es-ES"/>
          </a:p>
        </p:txBody>
      </p:sp>
    </p:spTree>
    <p:extLst>
      <p:ext uri="{BB962C8B-B14F-4D97-AF65-F5344CB8AC3E}">
        <p14:creationId xmlns:p14="http://schemas.microsoft.com/office/powerpoint/2010/main" val="3334653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23</a:t>
            </a:fld>
            <a:endParaRPr lang="es-ES"/>
          </a:p>
        </p:txBody>
      </p:sp>
    </p:spTree>
    <p:extLst>
      <p:ext uri="{BB962C8B-B14F-4D97-AF65-F5344CB8AC3E}">
        <p14:creationId xmlns:p14="http://schemas.microsoft.com/office/powerpoint/2010/main" val="1977861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indent="-228600">
              <a:buAutoNum type="alphaUcParenR"/>
            </a:pPr>
            <a:r>
              <a:rPr lang="es-ES_tradnl" baseline="0" dirty="0"/>
              <a:t>FALSE</a:t>
            </a:r>
          </a:p>
          <a:p>
            <a:pPr marL="228600" indent="-228600">
              <a:buAutoNum type="alphaUcParenR"/>
            </a:pPr>
            <a:r>
              <a:rPr lang="es-ES_tradnl" baseline="0" dirty="0"/>
              <a:t>TRUE</a:t>
            </a:r>
          </a:p>
          <a:p>
            <a:pPr marL="228600" indent="-228600">
              <a:buAutoNum type="alphaUcParenR"/>
            </a:pPr>
            <a:r>
              <a:rPr lang="es-ES_tradnl" baseline="0" dirty="0"/>
              <a:t>FALSE</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24</a:t>
            </a:fld>
            <a:endParaRPr lang="es-ES"/>
          </a:p>
        </p:txBody>
      </p:sp>
    </p:spTree>
    <p:extLst>
      <p:ext uri="{BB962C8B-B14F-4D97-AF65-F5344CB8AC3E}">
        <p14:creationId xmlns:p14="http://schemas.microsoft.com/office/powerpoint/2010/main" val="1452511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25</a:t>
            </a:fld>
            <a:endParaRPr lang="es-ES"/>
          </a:p>
        </p:txBody>
      </p:sp>
    </p:spTree>
    <p:extLst>
      <p:ext uri="{BB962C8B-B14F-4D97-AF65-F5344CB8AC3E}">
        <p14:creationId xmlns:p14="http://schemas.microsoft.com/office/powerpoint/2010/main" val="17842563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26</a:t>
            </a:fld>
            <a:endParaRPr lang="es-ES"/>
          </a:p>
        </p:txBody>
      </p:sp>
    </p:spTree>
    <p:extLst>
      <p:ext uri="{BB962C8B-B14F-4D97-AF65-F5344CB8AC3E}">
        <p14:creationId xmlns:p14="http://schemas.microsoft.com/office/powerpoint/2010/main" val="1573836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r>
              <a:rPr lang="es-ES_tradnl" baseline="0" dirty="0" err="1"/>
              <a:t>The</a:t>
            </a:r>
            <a:r>
              <a:rPr lang="es-ES_tradnl" dirty="0"/>
              <a:t> </a:t>
            </a:r>
            <a:r>
              <a:rPr lang="es-ES_tradnl" dirty="0" err="1"/>
              <a:t>correct</a:t>
            </a:r>
            <a:r>
              <a:rPr lang="es-ES_tradnl" dirty="0"/>
              <a:t> </a:t>
            </a:r>
            <a:r>
              <a:rPr lang="es-ES_tradnl" dirty="0" err="1"/>
              <a:t>answer</a:t>
            </a:r>
            <a:r>
              <a:rPr lang="es-ES_tradnl" dirty="0"/>
              <a:t> </a:t>
            </a:r>
            <a:r>
              <a:rPr lang="es-ES_tradnl" dirty="0" err="1"/>
              <a:t>is</a:t>
            </a:r>
            <a:r>
              <a:rPr lang="es-ES_tradnl" dirty="0"/>
              <a:t> B)</a:t>
            </a:r>
            <a:endParaRPr lang="es-ES_tradnl" baseline="0"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29</a:t>
            </a:fld>
            <a:endParaRPr lang="es-ES"/>
          </a:p>
        </p:txBody>
      </p:sp>
    </p:spTree>
    <p:extLst>
      <p:ext uri="{BB962C8B-B14F-4D97-AF65-F5344CB8AC3E}">
        <p14:creationId xmlns:p14="http://schemas.microsoft.com/office/powerpoint/2010/main" val="4265957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3</a:t>
            </a:fld>
            <a:endParaRPr lang="es-ES"/>
          </a:p>
        </p:txBody>
      </p:sp>
    </p:spTree>
    <p:extLst>
      <p:ext uri="{BB962C8B-B14F-4D97-AF65-F5344CB8AC3E}">
        <p14:creationId xmlns:p14="http://schemas.microsoft.com/office/powerpoint/2010/main" val="355150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Correct answer C</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4</a:t>
            </a:fld>
            <a:endParaRPr lang="es-ES"/>
          </a:p>
        </p:txBody>
      </p:sp>
    </p:spTree>
    <p:extLst>
      <p:ext uri="{BB962C8B-B14F-4D97-AF65-F5344CB8AC3E}">
        <p14:creationId xmlns:p14="http://schemas.microsoft.com/office/powerpoint/2010/main" val="1971093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5</a:t>
            </a:fld>
            <a:endParaRPr lang="es-ES"/>
          </a:p>
        </p:txBody>
      </p:sp>
    </p:spTree>
    <p:extLst>
      <p:ext uri="{BB962C8B-B14F-4D97-AF65-F5344CB8AC3E}">
        <p14:creationId xmlns:p14="http://schemas.microsoft.com/office/powerpoint/2010/main" val="120480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6</a:t>
            </a:fld>
            <a:endParaRPr lang="es-ES"/>
          </a:p>
        </p:txBody>
      </p:sp>
    </p:spTree>
    <p:extLst>
      <p:ext uri="{BB962C8B-B14F-4D97-AF65-F5344CB8AC3E}">
        <p14:creationId xmlns:p14="http://schemas.microsoft.com/office/powerpoint/2010/main" val="860409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7</a:t>
            </a:fld>
            <a:endParaRPr lang="es-ES"/>
          </a:p>
        </p:txBody>
      </p:sp>
    </p:spTree>
    <p:extLst>
      <p:ext uri="{BB962C8B-B14F-4D97-AF65-F5344CB8AC3E}">
        <p14:creationId xmlns:p14="http://schemas.microsoft.com/office/powerpoint/2010/main" val="1318668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8</a:t>
            </a:fld>
            <a:endParaRPr lang="es-ES"/>
          </a:p>
        </p:txBody>
      </p:sp>
    </p:spTree>
    <p:extLst>
      <p:ext uri="{BB962C8B-B14F-4D97-AF65-F5344CB8AC3E}">
        <p14:creationId xmlns:p14="http://schemas.microsoft.com/office/powerpoint/2010/main" val="2399198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9</a:t>
            </a:fld>
            <a:endParaRPr lang="es-ES"/>
          </a:p>
        </p:txBody>
      </p:sp>
    </p:spTree>
    <p:extLst>
      <p:ext uri="{BB962C8B-B14F-4D97-AF65-F5344CB8AC3E}">
        <p14:creationId xmlns:p14="http://schemas.microsoft.com/office/powerpoint/2010/main" val="1009545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ec.europa.eu/info/law/cross-border-cases/judicial-cooperation/networks-and-bodies-supporting-judicial-cooperation/european-public-prosecutors-office_en#decisions-of-the-college-of-the-eppo"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r>
              <a:rPr lang="en-US" dirty="0"/>
              <a:t/>
            </a:r>
            <a:br>
              <a:rPr lang="en-US" dirty="0"/>
            </a:br>
            <a:r>
              <a:rPr lang="en-US" dirty="0"/>
              <a:t/>
            </a: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n-US" dirty="0" err="1" smtClean="0">
                <a:solidFill>
                  <a:schemeClr val="bg1"/>
                </a:solidFill>
              </a:rPr>
              <a:t>Työskentely</a:t>
            </a:r>
            <a:r>
              <a:rPr lang="en-US" dirty="0" smtClean="0">
                <a:solidFill>
                  <a:schemeClr val="bg1"/>
                </a:solidFill>
              </a:rPr>
              <a:t> </a:t>
            </a:r>
            <a:r>
              <a:rPr lang="en-US" dirty="0" err="1" smtClean="0">
                <a:solidFill>
                  <a:schemeClr val="bg1"/>
                </a:solidFill>
              </a:rPr>
              <a:t>EPPO:n</a:t>
            </a:r>
            <a:r>
              <a:rPr lang="en-US" dirty="0" smtClean="0">
                <a:solidFill>
                  <a:schemeClr val="bg1"/>
                </a:solidFill>
              </a:rPr>
              <a:t> </a:t>
            </a:r>
            <a:r>
              <a:rPr lang="en-US" dirty="0" err="1" smtClean="0">
                <a:solidFill>
                  <a:schemeClr val="bg1"/>
                </a:solidFill>
              </a:rPr>
              <a:t>kanssa</a:t>
            </a:r>
            <a:r>
              <a:rPr lang="en-US" dirty="0" smtClean="0">
                <a:solidFill>
                  <a:schemeClr val="bg1"/>
                </a:solidFill>
              </a:rPr>
              <a:t> </a:t>
            </a:r>
            <a:r>
              <a:rPr lang="en-US" dirty="0" err="1" smtClean="0">
                <a:solidFill>
                  <a:schemeClr val="bg1"/>
                </a:solidFill>
              </a:rPr>
              <a:t>kansallisella</a:t>
            </a:r>
            <a:r>
              <a:rPr lang="en-US" dirty="0" smtClean="0">
                <a:solidFill>
                  <a:schemeClr val="bg1"/>
                </a:solidFill>
              </a:rPr>
              <a:t> </a:t>
            </a:r>
            <a:r>
              <a:rPr lang="en-US" dirty="0" err="1" smtClean="0">
                <a:solidFill>
                  <a:schemeClr val="bg1"/>
                </a:solidFill>
              </a:rPr>
              <a:t>tasolla</a:t>
            </a:r>
            <a:r>
              <a:rPr lang="en-US" dirty="0" smtClean="0">
                <a:solidFill>
                  <a:schemeClr val="bg1"/>
                </a:solidFill>
              </a:rPr>
              <a:t>– </a:t>
            </a:r>
            <a:r>
              <a:rPr lang="en-US" dirty="0">
                <a:solidFill>
                  <a:schemeClr val="bg1"/>
                </a:solidFill>
              </a:rPr>
              <a:t/>
            </a:r>
            <a:br>
              <a:rPr lang="en-US" dirty="0">
                <a:solidFill>
                  <a:schemeClr val="bg1"/>
                </a:solidFill>
              </a:rPr>
            </a:br>
            <a:r>
              <a:rPr lang="en-US" dirty="0" err="1" smtClean="0">
                <a:solidFill>
                  <a:schemeClr val="bg1"/>
                </a:solidFill>
              </a:rPr>
              <a:t>Koulutusaineistoa</a:t>
            </a:r>
            <a:r>
              <a:rPr lang="en-US" dirty="0" smtClean="0">
                <a:solidFill>
                  <a:schemeClr val="bg1"/>
                </a:solidFill>
              </a:rPr>
              <a:t> </a:t>
            </a:r>
            <a:r>
              <a:rPr lang="en-US" dirty="0" err="1" smtClean="0">
                <a:solidFill>
                  <a:schemeClr val="bg1"/>
                </a:solidFill>
              </a:rPr>
              <a:t>syyttäjille</a:t>
            </a:r>
            <a:r>
              <a:rPr lang="en-US" dirty="0" smtClean="0">
                <a:solidFill>
                  <a:schemeClr val="bg1"/>
                </a:solidFill>
              </a:rPr>
              <a:t> ja </a:t>
            </a:r>
            <a:r>
              <a:rPr lang="en-US" dirty="0" err="1" smtClean="0">
                <a:solidFill>
                  <a:schemeClr val="bg1"/>
                </a:solidFill>
              </a:rPr>
              <a:t>tuomareille</a:t>
            </a:r>
            <a:endParaRPr lang="de-DE" dirty="0">
              <a:solidFill>
                <a:schemeClr val="bg1"/>
              </a:solidFill>
            </a:endParaRP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77E15AD3-6DE7-4CD9-89D7-80B44DB06347}"/>
              </a:ext>
            </a:extLst>
          </p:cNvPr>
          <p:cNvSpPr txBox="1"/>
          <p:nvPr/>
        </p:nvSpPr>
        <p:spPr>
          <a:xfrm>
            <a:off x="619107" y="2119153"/>
            <a:ext cx="7824486" cy="1107996"/>
          </a:xfrm>
          <a:prstGeom prst="rect">
            <a:avLst/>
          </a:prstGeom>
          <a:noFill/>
        </p:spPr>
        <p:txBody>
          <a:bodyPr wrap="square" rtlCol="0">
            <a:spAutoFit/>
          </a:bodyPr>
          <a:lstStyle/>
          <a:p>
            <a:r>
              <a:rPr lang="es-ES_tradnl" sz="6600" b="1" dirty="0" err="1" smtClean="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rPr>
              <a:t>EPPO:n</a:t>
            </a:r>
            <a:r>
              <a:rPr lang="es-ES_tradnl" sz="6600" b="1" dirty="0" smtClean="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rPr>
              <a:t> </a:t>
            </a:r>
            <a:r>
              <a:rPr lang="es-ES_tradnl" sz="6600" b="1" dirty="0" err="1" smtClean="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rPr>
              <a:t>rakenne</a:t>
            </a:r>
            <a:endParaRPr lang="hu-HU" sz="6600" b="1" dirty="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4000" b="1" dirty="0"/>
              <a:t/>
            </a:r>
            <a:br>
              <a:rPr lang="es-ES_tradnl" sz="4000" b="1" dirty="0"/>
            </a:br>
            <a:r>
              <a:rPr lang="es-ES_tradnl" sz="4000" b="1" dirty="0" smtClean="0"/>
              <a:t>KYSELY – TESTAA TIETOSI</a:t>
            </a:r>
            <a:r>
              <a:rPr lang="es-ES_tradnl" sz="4000" b="1" dirty="0"/>
              <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es-ES_tradnl" sz="3000" b="1" dirty="0" err="1" smtClean="0">
                <a:solidFill>
                  <a:schemeClr val="tx1"/>
                </a:solidFill>
                <a:latin typeface="+mn-lt"/>
              </a:rPr>
              <a:t>Kuka</a:t>
            </a:r>
            <a:r>
              <a:rPr lang="es-ES_tradnl" sz="3000" b="1" dirty="0" smtClean="0">
                <a:solidFill>
                  <a:schemeClr val="tx1"/>
                </a:solidFill>
                <a:latin typeface="+mn-lt"/>
              </a:rPr>
              <a:t> </a:t>
            </a:r>
            <a:r>
              <a:rPr lang="es-ES_tradnl" sz="3000" b="1" dirty="0" err="1" smtClean="0">
                <a:solidFill>
                  <a:schemeClr val="tx1"/>
                </a:solidFill>
                <a:latin typeface="+mn-lt"/>
              </a:rPr>
              <a:t>on</a:t>
            </a:r>
            <a:r>
              <a:rPr lang="es-ES_tradnl" sz="3000" b="1" dirty="0" smtClean="0">
                <a:solidFill>
                  <a:schemeClr val="tx1"/>
                </a:solidFill>
                <a:latin typeface="+mn-lt"/>
              </a:rPr>
              <a:t> </a:t>
            </a:r>
            <a:r>
              <a:rPr lang="es-ES_tradnl" sz="3000" b="1" dirty="0" err="1" smtClean="0">
                <a:solidFill>
                  <a:schemeClr val="tx1"/>
                </a:solidFill>
                <a:latin typeface="+mn-lt"/>
              </a:rPr>
              <a:t>nykyinen</a:t>
            </a:r>
            <a:r>
              <a:rPr lang="es-ES_tradnl" sz="3000" b="1" dirty="0" smtClean="0">
                <a:solidFill>
                  <a:schemeClr val="tx1"/>
                </a:solidFill>
                <a:latin typeface="+mn-lt"/>
              </a:rPr>
              <a:t> </a:t>
            </a:r>
            <a:r>
              <a:rPr lang="es-ES_tradnl" sz="3000" b="1" dirty="0" err="1" smtClean="0">
                <a:solidFill>
                  <a:schemeClr val="tx1"/>
                </a:solidFill>
                <a:latin typeface="+mn-lt"/>
              </a:rPr>
              <a:t>Euroopan</a:t>
            </a:r>
            <a:r>
              <a:rPr lang="es-ES_tradnl" sz="3000" b="1" dirty="0" smtClean="0">
                <a:solidFill>
                  <a:schemeClr val="tx1"/>
                </a:solidFill>
                <a:latin typeface="+mn-lt"/>
              </a:rPr>
              <a:t> </a:t>
            </a:r>
            <a:r>
              <a:rPr lang="es-ES_tradnl" sz="3000" b="1" dirty="0" err="1" smtClean="0">
                <a:solidFill>
                  <a:schemeClr val="tx1"/>
                </a:solidFill>
                <a:latin typeface="+mn-lt"/>
              </a:rPr>
              <a:t>pääsyyttäjä</a:t>
            </a:r>
            <a:r>
              <a:rPr lang="es-ES_tradnl" sz="3000" b="1" dirty="0" smtClean="0">
                <a:solidFill>
                  <a:schemeClr val="tx1"/>
                </a:solidFill>
                <a:latin typeface="+mn-lt"/>
              </a:rPr>
              <a:t>?</a:t>
            </a:r>
            <a:endParaRPr lang="es-ES_tradnl" sz="3000" b="1" dirty="0">
              <a:solidFill>
                <a:schemeClr val="tx1"/>
              </a:solidFill>
              <a:latin typeface="+mn-lt"/>
            </a:endParaRPr>
          </a:p>
          <a:p>
            <a:pPr algn="just"/>
            <a:r>
              <a:rPr lang="es-ES_tradnl" sz="3000" b="1" dirty="0">
                <a:solidFill>
                  <a:schemeClr val="tx1"/>
                </a:solidFill>
                <a:latin typeface="+mn-lt"/>
              </a:rPr>
              <a:t>-a - - a      K - - - - -</a:t>
            </a:r>
          </a:p>
          <a:p>
            <a:pPr algn="just"/>
            <a:r>
              <a:rPr lang="es-ES_tradnl" sz="3000" b="1" dirty="0" err="1" smtClean="0">
                <a:solidFill>
                  <a:schemeClr val="tx1"/>
                </a:solidFill>
                <a:latin typeface="+mn-lt"/>
              </a:rPr>
              <a:t>Kuka</a:t>
            </a:r>
            <a:r>
              <a:rPr lang="es-ES_tradnl" sz="3000" b="1" dirty="0" smtClean="0">
                <a:solidFill>
                  <a:schemeClr val="tx1"/>
                </a:solidFill>
                <a:latin typeface="+mn-lt"/>
              </a:rPr>
              <a:t> </a:t>
            </a:r>
            <a:r>
              <a:rPr lang="es-ES_tradnl" sz="3000" b="1" dirty="0" err="1" smtClean="0">
                <a:solidFill>
                  <a:schemeClr val="tx1"/>
                </a:solidFill>
                <a:latin typeface="+mn-lt"/>
              </a:rPr>
              <a:t>on</a:t>
            </a:r>
            <a:r>
              <a:rPr lang="es-ES_tradnl" sz="3000" b="1" dirty="0" smtClean="0">
                <a:solidFill>
                  <a:schemeClr val="tx1"/>
                </a:solidFill>
                <a:latin typeface="+mn-lt"/>
              </a:rPr>
              <a:t> </a:t>
            </a:r>
            <a:r>
              <a:rPr lang="es-ES_tradnl" sz="3000" b="1" dirty="0" err="1" smtClean="0">
                <a:solidFill>
                  <a:schemeClr val="tx1"/>
                </a:solidFill>
                <a:latin typeface="+mn-lt"/>
              </a:rPr>
              <a:t>maasi</a:t>
            </a:r>
            <a:r>
              <a:rPr lang="es-ES_tradnl" sz="3000" b="1" dirty="0" smtClean="0">
                <a:solidFill>
                  <a:schemeClr val="tx1"/>
                </a:solidFill>
                <a:latin typeface="+mn-lt"/>
              </a:rPr>
              <a:t> </a:t>
            </a:r>
            <a:r>
              <a:rPr lang="es-ES_tradnl" sz="3000" b="1" dirty="0" err="1" smtClean="0">
                <a:solidFill>
                  <a:schemeClr val="tx1"/>
                </a:solidFill>
                <a:latin typeface="+mn-lt"/>
              </a:rPr>
              <a:t>Euroopan</a:t>
            </a:r>
            <a:r>
              <a:rPr lang="es-ES_tradnl" sz="3000" b="1" dirty="0" smtClean="0">
                <a:solidFill>
                  <a:schemeClr val="tx1"/>
                </a:solidFill>
                <a:latin typeface="+mn-lt"/>
              </a:rPr>
              <a:t> </a:t>
            </a:r>
            <a:r>
              <a:rPr lang="es-ES_tradnl" sz="3000" b="1" dirty="0" err="1" smtClean="0">
                <a:solidFill>
                  <a:schemeClr val="tx1"/>
                </a:solidFill>
                <a:latin typeface="+mn-lt"/>
              </a:rPr>
              <a:t>syyttäjä</a:t>
            </a:r>
            <a:r>
              <a:rPr lang="es-ES_tradnl" sz="3000" b="1" dirty="0" smtClean="0">
                <a:solidFill>
                  <a:schemeClr val="tx1"/>
                </a:solidFill>
                <a:latin typeface="+mn-lt"/>
              </a:rPr>
              <a:t>?</a:t>
            </a:r>
            <a:endParaRPr lang="es-ES_tradnl" sz="3000" b="1" dirty="0">
              <a:solidFill>
                <a:schemeClr val="tx1"/>
              </a:solidFill>
              <a:latin typeface="+mn-lt"/>
            </a:endParaRPr>
          </a:p>
          <a:p>
            <a:pPr marL="1143000" indent="-1143000" algn="just">
              <a:buFontTx/>
              <a:buChar char="-"/>
            </a:pPr>
            <a:endParaRPr lang="es-ES_tradnl" sz="9600" b="1" dirty="0"/>
          </a:p>
        </p:txBody>
      </p:sp>
      <p:sp>
        <p:nvSpPr>
          <p:cNvPr id="4" name="Dia számának helye 3">
            <a:extLst>
              <a:ext uri="{FF2B5EF4-FFF2-40B4-BE49-F238E27FC236}">
                <a16:creationId xmlns:a16="http://schemas.microsoft.com/office/drawing/2014/main" id="{62C3DDCE-0E35-4014-B6CB-807460567B85}"/>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1277302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8454239" y="2117967"/>
            <a:ext cx="2351250" cy="2088282"/>
          </a:xfrm>
          <a:prstGeom prst="rect">
            <a:avLst/>
          </a:prstGeom>
        </p:spPr>
      </p:pic>
      <p:sp>
        <p:nvSpPr>
          <p:cNvPr id="2" name="Título 1"/>
          <p:cNvSpPr>
            <a:spLocks noGrp="1"/>
          </p:cNvSpPr>
          <p:nvPr>
            <p:ph type="ctrTitle"/>
          </p:nvPr>
        </p:nvSpPr>
        <p:spPr/>
        <p:txBody>
          <a:bodyPr>
            <a:normAutofit/>
          </a:bodyPr>
          <a:lstStyle/>
          <a:p>
            <a:pPr algn="l"/>
            <a:r>
              <a:rPr lang="es-ES_tradnl" b="1" dirty="0">
                <a:latin typeface="+mn-lt"/>
              </a:rPr>
              <a:t>Laura </a:t>
            </a:r>
            <a:r>
              <a:rPr lang="es-ES_tradnl" b="1" dirty="0" err="1">
                <a:latin typeface="+mn-lt"/>
              </a:rPr>
              <a:t>Kovesi</a:t>
            </a:r>
            <a:r>
              <a:rPr lang="es-ES_tradnl" b="1" dirty="0">
                <a:latin typeface="+mn-lt"/>
              </a:rPr>
              <a:t> (RO)</a:t>
            </a:r>
            <a:endParaRPr lang="es-ES" b="1" dirty="0">
              <a:latin typeface="+mn-lt"/>
            </a:endParaRPr>
          </a:p>
        </p:txBody>
      </p:sp>
      <p:sp>
        <p:nvSpPr>
          <p:cNvPr id="3" name="Subtítulo 2"/>
          <p:cNvSpPr>
            <a:spLocks noGrp="1"/>
          </p:cNvSpPr>
          <p:nvPr>
            <p:ph type="subTitle" idx="1"/>
          </p:nvPr>
        </p:nvSpPr>
        <p:spPr>
          <a:xfrm>
            <a:off x="696063" y="4541127"/>
            <a:ext cx="9828869" cy="1143000"/>
          </a:xfrm>
        </p:spPr>
        <p:txBody>
          <a:bodyPr>
            <a:normAutofit fontScale="85000" lnSpcReduction="20000"/>
          </a:bodyPr>
          <a:lstStyle/>
          <a:p>
            <a:pPr marL="457200" indent="-457200">
              <a:buFont typeface="Arial" panose="020B0604020202020204" pitchFamily="34" charset="0"/>
              <a:buChar char="•"/>
            </a:pPr>
            <a:r>
              <a:rPr lang="es-ES_tradnl" sz="3200" dirty="0" smtClean="0">
                <a:latin typeface="+mn-lt"/>
              </a:rPr>
              <a:t>7 </a:t>
            </a:r>
            <a:r>
              <a:rPr lang="es-ES_tradnl" sz="3200" dirty="0" err="1" smtClean="0">
                <a:latin typeface="+mn-lt"/>
              </a:rPr>
              <a:t>vuoden</a:t>
            </a:r>
            <a:r>
              <a:rPr lang="es-ES_tradnl" sz="3200" dirty="0" smtClean="0">
                <a:latin typeface="+mn-lt"/>
              </a:rPr>
              <a:t> </a:t>
            </a:r>
            <a:r>
              <a:rPr lang="es-ES_tradnl" sz="3200" dirty="0" err="1" smtClean="0">
                <a:latin typeface="+mn-lt"/>
              </a:rPr>
              <a:t>toimikausi</a:t>
            </a:r>
            <a:r>
              <a:rPr lang="es-ES_tradnl" sz="3200" dirty="0" smtClean="0">
                <a:latin typeface="+mn-lt"/>
              </a:rPr>
              <a:t>. Ei </a:t>
            </a:r>
            <a:r>
              <a:rPr lang="es-ES_tradnl" sz="3200" dirty="0" err="1" smtClean="0">
                <a:latin typeface="+mn-lt"/>
              </a:rPr>
              <a:t>uusittavissa</a:t>
            </a:r>
            <a:endParaRPr lang="es-ES_tradnl" sz="3200" dirty="0">
              <a:latin typeface="+mn-lt"/>
            </a:endParaRPr>
          </a:p>
          <a:p>
            <a:pPr marL="457200" indent="-457200">
              <a:buFont typeface="Arial" panose="020B0604020202020204" pitchFamily="34" charset="0"/>
              <a:buChar char="•"/>
            </a:pPr>
            <a:r>
              <a:rPr lang="fi-FI" sz="3200" dirty="0">
                <a:latin typeface="+mn-lt"/>
              </a:rPr>
              <a:t>Nimitetty Euroopan </a:t>
            </a:r>
            <a:r>
              <a:rPr lang="fi-FI" sz="3200" dirty="0" err="1">
                <a:latin typeface="+mn-lt"/>
              </a:rPr>
              <a:t>parlamenttin</a:t>
            </a:r>
            <a:r>
              <a:rPr lang="fi-FI" sz="3200" dirty="0">
                <a:latin typeface="+mn-lt"/>
              </a:rPr>
              <a:t> ja neuvoston yhteisellä sopimuksella</a:t>
            </a:r>
            <a:endParaRPr lang="es-ES" sz="3200" dirty="0">
              <a:latin typeface="+mn-lt"/>
            </a:endParaRPr>
          </a:p>
        </p:txBody>
      </p:sp>
      <p:sp>
        <p:nvSpPr>
          <p:cNvPr id="4" name="Dia számának helye 3">
            <a:extLst>
              <a:ext uri="{FF2B5EF4-FFF2-40B4-BE49-F238E27FC236}">
                <a16:creationId xmlns:a16="http://schemas.microsoft.com/office/drawing/2014/main" id="{A546EF42-E5C9-42BF-AD53-4D705BB82893}"/>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644470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smtClean="0"/>
              <a:t>EPPOn</a:t>
            </a:r>
            <a:r>
              <a:rPr lang="es-ES_tradnl" dirty="0" smtClean="0"/>
              <a:t> </a:t>
            </a:r>
            <a:r>
              <a:rPr lang="es-ES_tradnl" dirty="0" err="1" smtClean="0"/>
              <a:t>toiminta</a:t>
            </a:r>
            <a:r>
              <a:rPr lang="es-ES_tradnl" dirty="0" smtClean="0"/>
              <a:t>: </a:t>
            </a:r>
            <a:r>
              <a:rPr lang="es-ES_tradnl" dirty="0" err="1" smtClean="0"/>
              <a:t>yhtenäisvirasto</a:t>
            </a:r>
            <a:r>
              <a:rPr lang="es-ES_tradnl" dirty="0"/>
              <a:t/>
            </a:r>
            <a:br>
              <a:rPr lang="es-ES_tradnl" dirty="0"/>
            </a:b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532040356"/>
              </p:ext>
            </p:extLst>
          </p:nvPr>
        </p:nvGraphicFramePr>
        <p:xfrm>
          <a:off x="413774" y="189620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ia számának helye 2">
            <a:extLst>
              <a:ext uri="{FF2B5EF4-FFF2-40B4-BE49-F238E27FC236}">
                <a16:creationId xmlns:a16="http://schemas.microsoft.com/office/drawing/2014/main" id="{BB6C7A65-7CAC-4DFB-B51E-8E98DAD6D323}"/>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2138514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4000" b="1" dirty="0"/>
              <a:t/>
            </a:r>
            <a:br>
              <a:rPr lang="es-ES_tradnl" sz="4000" b="1" dirty="0"/>
            </a:br>
            <a:r>
              <a:rPr lang="es-ES_tradnl" sz="4000" b="1" dirty="0" smtClean="0"/>
              <a:t>KYSELY – TESTAA TIETOSI</a:t>
            </a:r>
            <a:r>
              <a:rPr lang="es-ES_tradnl" sz="4000" b="1" dirty="0"/>
              <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es-ES_tradnl" sz="3200" b="1" dirty="0" err="1" smtClean="0">
                <a:solidFill>
                  <a:schemeClr val="tx1"/>
                </a:solidFill>
                <a:latin typeface="+mn-lt"/>
              </a:rPr>
              <a:t>Euroopan</a:t>
            </a:r>
            <a:r>
              <a:rPr lang="es-ES_tradnl" sz="3200" b="1" dirty="0" smtClean="0">
                <a:solidFill>
                  <a:schemeClr val="tx1"/>
                </a:solidFill>
                <a:latin typeface="+mn-lt"/>
              </a:rPr>
              <a:t> </a:t>
            </a:r>
            <a:r>
              <a:rPr lang="es-ES_tradnl" sz="3200" b="1" dirty="0" err="1" smtClean="0">
                <a:solidFill>
                  <a:schemeClr val="tx1"/>
                </a:solidFill>
                <a:latin typeface="+mn-lt"/>
              </a:rPr>
              <a:t>pääsyyttäjä</a:t>
            </a:r>
            <a:r>
              <a:rPr lang="es-ES_tradnl" sz="3200" b="1" dirty="0" smtClean="0">
                <a:solidFill>
                  <a:schemeClr val="tx1"/>
                </a:solidFill>
                <a:latin typeface="+mn-lt"/>
              </a:rPr>
              <a:t>….. (TOSI/EPÄTOSI)</a:t>
            </a:r>
            <a:endParaRPr lang="es-ES_tradnl" sz="3200" b="1" dirty="0">
              <a:solidFill>
                <a:schemeClr val="tx1"/>
              </a:solidFill>
              <a:latin typeface="+mn-lt"/>
            </a:endParaRPr>
          </a:p>
          <a:p>
            <a:pPr marL="457200" indent="-457200" algn="just">
              <a:buFont typeface="+mj-lt"/>
              <a:buAutoNum type="alphaLcParenR"/>
            </a:pPr>
            <a:r>
              <a:rPr lang="es-ES_tradnl" sz="3200" dirty="0" err="1" smtClean="0">
                <a:solidFill>
                  <a:schemeClr val="tx1"/>
                </a:solidFill>
                <a:latin typeface="+mn-lt"/>
              </a:rPr>
              <a:t>on</a:t>
            </a:r>
            <a:r>
              <a:rPr lang="es-ES_tradnl" sz="3200" dirty="0" smtClean="0">
                <a:solidFill>
                  <a:schemeClr val="tx1"/>
                </a:solidFill>
                <a:latin typeface="+mn-lt"/>
              </a:rPr>
              <a:t> EPPO </a:t>
            </a:r>
            <a:r>
              <a:rPr lang="es-ES_tradnl" sz="3200" dirty="0" err="1" smtClean="0">
                <a:solidFill>
                  <a:schemeClr val="tx1"/>
                </a:solidFill>
                <a:latin typeface="+mn-lt"/>
              </a:rPr>
              <a:t>hierakian</a:t>
            </a:r>
            <a:r>
              <a:rPr lang="es-ES_tradnl" sz="3200" dirty="0" smtClean="0">
                <a:solidFill>
                  <a:schemeClr val="tx1"/>
                </a:solidFill>
                <a:latin typeface="+mn-lt"/>
              </a:rPr>
              <a:t> </a:t>
            </a:r>
            <a:r>
              <a:rPr lang="es-ES_tradnl" sz="3200" dirty="0" err="1" smtClean="0">
                <a:solidFill>
                  <a:schemeClr val="tx1"/>
                </a:solidFill>
                <a:latin typeface="+mn-lt"/>
              </a:rPr>
              <a:t>ylimmällä</a:t>
            </a:r>
            <a:r>
              <a:rPr lang="es-ES_tradnl" sz="3200" dirty="0" smtClean="0">
                <a:solidFill>
                  <a:schemeClr val="tx1"/>
                </a:solidFill>
                <a:latin typeface="+mn-lt"/>
              </a:rPr>
              <a:t> </a:t>
            </a:r>
            <a:r>
              <a:rPr lang="es-ES_tradnl" sz="3200" dirty="0" err="1" smtClean="0">
                <a:solidFill>
                  <a:schemeClr val="tx1"/>
                </a:solidFill>
                <a:latin typeface="+mn-lt"/>
              </a:rPr>
              <a:t>tasolla</a:t>
            </a:r>
            <a:endParaRPr lang="es-ES_tradnl" sz="3200" dirty="0">
              <a:solidFill>
                <a:schemeClr val="tx1"/>
              </a:solidFill>
              <a:latin typeface="+mn-lt"/>
            </a:endParaRPr>
          </a:p>
          <a:p>
            <a:pPr marL="457200" indent="-457200" algn="just">
              <a:buFont typeface="+mj-lt"/>
              <a:buAutoNum type="alphaLcParenR"/>
            </a:pPr>
            <a:r>
              <a:rPr lang="es-ES_tradnl" sz="3200" dirty="0" err="1">
                <a:solidFill>
                  <a:schemeClr val="tx1"/>
                </a:solidFill>
                <a:latin typeface="+mn-lt"/>
              </a:rPr>
              <a:t>a</a:t>
            </a:r>
            <a:r>
              <a:rPr lang="es-ES_tradnl" sz="3200" dirty="0" err="1" smtClean="0">
                <a:solidFill>
                  <a:schemeClr val="tx1"/>
                </a:solidFill>
                <a:latin typeface="+mn-lt"/>
              </a:rPr>
              <a:t>sianomaisen</a:t>
            </a:r>
            <a:r>
              <a:rPr lang="es-ES_tradnl" sz="3200" dirty="0" smtClean="0">
                <a:solidFill>
                  <a:schemeClr val="tx1"/>
                </a:solidFill>
                <a:latin typeface="+mn-lt"/>
              </a:rPr>
              <a:t> </a:t>
            </a:r>
            <a:r>
              <a:rPr lang="es-ES_tradnl" sz="3200" dirty="0" err="1" smtClean="0">
                <a:solidFill>
                  <a:schemeClr val="tx1"/>
                </a:solidFill>
                <a:latin typeface="+mn-lt"/>
              </a:rPr>
              <a:t>jäsenvaltion</a:t>
            </a:r>
            <a:r>
              <a:rPr lang="es-ES_tradnl" sz="3200" dirty="0" smtClean="0">
                <a:solidFill>
                  <a:schemeClr val="tx1"/>
                </a:solidFill>
                <a:latin typeface="+mn-lt"/>
              </a:rPr>
              <a:t> </a:t>
            </a:r>
            <a:r>
              <a:rPr lang="es-ES_tradnl" sz="3200" dirty="0" err="1" smtClean="0">
                <a:solidFill>
                  <a:schemeClr val="tx1"/>
                </a:solidFill>
                <a:latin typeface="+mn-lt"/>
              </a:rPr>
              <a:t>valtakunnansyyttäjä</a:t>
            </a:r>
            <a:r>
              <a:rPr lang="es-ES_tradnl" sz="3200" dirty="0" smtClean="0">
                <a:solidFill>
                  <a:schemeClr val="tx1"/>
                </a:solidFill>
                <a:latin typeface="+mn-lt"/>
              </a:rPr>
              <a:t> </a:t>
            </a:r>
            <a:r>
              <a:rPr lang="es-ES_tradnl" sz="3200" dirty="0" err="1" smtClean="0">
                <a:solidFill>
                  <a:schemeClr val="tx1"/>
                </a:solidFill>
                <a:latin typeface="+mn-lt"/>
              </a:rPr>
              <a:t>voi</a:t>
            </a:r>
            <a:r>
              <a:rPr lang="es-ES_tradnl" sz="3200" dirty="0" smtClean="0">
                <a:solidFill>
                  <a:schemeClr val="tx1"/>
                </a:solidFill>
                <a:latin typeface="+mn-lt"/>
              </a:rPr>
              <a:t> </a:t>
            </a:r>
            <a:r>
              <a:rPr lang="es-ES_tradnl" sz="3200" dirty="0" err="1" smtClean="0">
                <a:solidFill>
                  <a:schemeClr val="tx1"/>
                </a:solidFill>
                <a:latin typeface="+mn-lt"/>
              </a:rPr>
              <a:t>sijaistaa</a:t>
            </a:r>
            <a:r>
              <a:rPr lang="es-ES_tradnl" sz="3200" dirty="0" smtClean="0">
                <a:solidFill>
                  <a:schemeClr val="tx1"/>
                </a:solidFill>
                <a:latin typeface="+mn-lt"/>
              </a:rPr>
              <a:t> </a:t>
            </a:r>
            <a:r>
              <a:rPr lang="es-ES_tradnl" sz="3200" dirty="0" err="1" smtClean="0">
                <a:solidFill>
                  <a:schemeClr val="tx1"/>
                </a:solidFill>
                <a:latin typeface="+mn-lt"/>
              </a:rPr>
              <a:t>tätä</a:t>
            </a:r>
            <a:r>
              <a:rPr lang="es-ES_tradnl" sz="3200" dirty="0" smtClean="0">
                <a:solidFill>
                  <a:schemeClr val="tx1"/>
                </a:solidFill>
                <a:latin typeface="+mn-lt"/>
              </a:rPr>
              <a:t> </a:t>
            </a:r>
            <a:r>
              <a:rPr lang="es-ES_tradnl" sz="3200" dirty="0" err="1" smtClean="0">
                <a:solidFill>
                  <a:schemeClr val="tx1"/>
                </a:solidFill>
                <a:latin typeface="+mn-lt"/>
              </a:rPr>
              <a:t>sairauden</a:t>
            </a:r>
            <a:r>
              <a:rPr lang="es-ES_tradnl" sz="3200" dirty="0" smtClean="0">
                <a:solidFill>
                  <a:schemeClr val="tx1"/>
                </a:solidFill>
                <a:latin typeface="+mn-lt"/>
              </a:rPr>
              <a:t> </a:t>
            </a:r>
            <a:r>
              <a:rPr lang="es-ES_tradnl" sz="3200" dirty="0" err="1" smtClean="0">
                <a:solidFill>
                  <a:schemeClr val="tx1"/>
                </a:solidFill>
                <a:latin typeface="+mn-lt"/>
              </a:rPr>
              <a:t>tai</a:t>
            </a:r>
            <a:r>
              <a:rPr lang="es-ES_tradnl" sz="3200" dirty="0" smtClean="0">
                <a:solidFill>
                  <a:schemeClr val="tx1"/>
                </a:solidFill>
                <a:latin typeface="+mn-lt"/>
              </a:rPr>
              <a:t> </a:t>
            </a:r>
            <a:r>
              <a:rPr lang="es-ES_tradnl" sz="3200" dirty="0" err="1" smtClean="0">
                <a:solidFill>
                  <a:schemeClr val="tx1"/>
                </a:solidFill>
                <a:latin typeface="+mn-lt"/>
              </a:rPr>
              <a:t>poissaolon</a:t>
            </a:r>
            <a:r>
              <a:rPr lang="es-ES_tradnl" sz="3200" dirty="0" smtClean="0">
                <a:solidFill>
                  <a:schemeClr val="tx1"/>
                </a:solidFill>
                <a:latin typeface="+mn-lt"/>
              </a:rPr>
              <a:t> ajan </a:t>
            </a:r>
          </a:p>
          <a:p>
            <a:pPr marL="457200" indent="-457200" algn="just">
              <a:buFont typeface="+mj-lt"/>
              <a:buAutoNum type="alphaLcParenR"/>
            </a:pPr>
            <a:r>
              <a:rPr lang="fi-FI" sz="3200" dirty="0">
                <a:solidFill>
                  <a:schemeClr val="tx1"/>
                </a:solidFill>
                <a:latin typeface="+mn-lt"/>
              </a:rPr>
              <a:t>o</a:t>
            </a:r>
            <a:r>
              <a:rPr lang="fi-FI" sz="3200" dirty="0" smtClean="0">
                <a:solidFill>
                  <a:schemeClr val="tx1"/>
                </a:solidFill>
                <a:latin typeface="+mn-lt"/>
              </a:rPr>
              <a:t>n ainoa, joka voi hoitaa edustamiseen liittyviä tehtäviä</a:t>
            </a:r>
            <a:endParaRPr lang="en-US" sz="3200" dirty="0">
              <a:solidFill>
                <a:schemeClr val="tx1"/>
              </a:solidFill>
              <a:latin typeface="+mn-lt"/>
            </a:endParaRPr>
          </a:p>
          <a:p>
            <a:pPr marL="457200" indent="-457200" algn="just">
              <a:buFont typeface="+mj-lt"/>
              <a:buAutoNum type="alphaLcParenR"/>
            </a:pPr>
            <a:endParaRPr lang="en-US" sz="3200" dirty="0"/>
          </a:p>
          <a:p>
            <a:pPr algn="just"/>
            <a:endParaRPr lang="es-ES" sz="3200" dirty="0"/>
          </a:p>
        </p:txBody>
      </p:sp>
      <p:sp>
        <p:nvSpPr>
          <p:cNvPr id="5" name="Textfeld 4">
            <a:extLst>
              <a:ext uri="{FF2B5EF4-FFF2-40B4-BE49-F238E27FC236}">
                <a16:creationId xmlns:a16="http://schemas.microsoft.com/office/drawing/2014/main" id="{A4904D0F-6195-4BB5-8069-510D041AC64E}"/>
              </a:ext>
            </a:extLst>
          </p:cNvPr>
          <p:cNvSpPr txBox="1"/>
          <p:nvPr/>
        </p:nvSpPr>
        <p:spPr>
          <a:xfrm>
            <a:off x="10780759" y="2378273"/>
            <a:ext cx="1280160" cy="584775"/>
          </a:xfrm>
          <a:prstGeom prst="rect">
            <a:avLst/>
          </a:prstGeom>
          <a:noFill/>
        </p:spPr>
        <p:txBody>
          <a:bodyPr wrap="square" rtlCol="0">
            <a:spAutoFit/>
          </a:bodyPr>
          <a:lstStyle/>
          <a:p>
            <a:r>
              <a:rPr lang="de-DE" sz="3200" dirty="0" smtClean="0">
                <a:solidFill>
                  <a:schemeClr val="accent1">
                    <a:lumMod val="60000"/>
                    <a:lumOff val="40000"/>
                  </a:schemeClr>
                </a:solidFill>
              </a:rPr>
              <a:t>TOSI</a:t>
            </a:r>
            <a:endParaRPr lang="de-DE" sz="3200" dirty="0">
              <a:solidFill>
                <a:schemeClr val="accent1">
                  <a:lumMod val="60000"/>
                  <a:lumOff val="40000"/>
                </a:schemeClr>
              </a:solidFill>
            </a:endParaRPr>
          </a:p>
        </p:txBody>
      </p:sp>
      <p:sp>
        <p:nvSpPr>
          <p:cNvPr id="6" name="Textfeld 5">
            <a:extLst>
              <a:ext uri="{FF2B5EF4-FFF2-40B4-BE49-F238E27FC236}">
                <a16:creationId xmlns:a16="http://schemas.microsoft.com/office/drawing/2014/main" id="{AC6A0394-AF92-4E52-A09D-A1DBCA6A91A9}"/>
              </a:ext>
            </a:extLst>
          </p:cNvPr>
          <p:cNvSpPr txBox="1"/>
          <p:nvPr/>
        </p:nvSpPr>
        <p:spPr>
          <a:xfrm>
            <a:off x="10781592" y="3134062"/>
            <a:ext cx="1280160" cy="584775"/>
          </a:xfrm>
          <a:prstGeom prst="rect">
            <a:avLst/>
          </a:prstGeom>
          <a:noFill/>
        </p:spPr>
        <p:txBody>
          <a:bodyPr wrap="square" rtlCol="0">
            <a:spAutoFit/>
          </a:bodyPr>
          <a:lstStyle/>
          <a:p>
            <a:r>
              <a:rPr lang="de-DE" sz="3200" dirty="0">
                <a:solidFill>
                  <a:schemeClr val="accent1">
                    <a:lumMod val="60000"/>
                    <a:lumOff val="40000"/>
                  </a:schemeClr>
                </a:solidFill>
              </a:rPr>
              <a:t>FALSE</a:t>
            </a:r>
          </a:p>
        </p:txBody>
      </p:sp>
      <p:sp>
        <p:nvSpPr>
          <p:cNvPr id="7" name="Textfeld 6">
            <a:extLst>
              <a:ext uri="{FF2B5EF4-FFF2-40B4-BE49-F238E27FC236}">
                <a16:creationId xmlns:a16="http://schemas.microsoft.com/office/drawing/2014/main" id="{3EF7E797-5F57-4E54-8787-F657C0F0D468}"/>
              </a:ext>
            </a:extLst>
          </p:cNvPr>
          <p:cNvSpPr txBox="1"/>
          <p:nvPr/>
        </p:nvSpPr>
        <p:spPr>
          <a:xfrm>
            <a:off x="10780759" y="4182238"/>
            <a:ext cx="1280160" cy="584775"/>
          </a:xfrm>
          <a:prstGeom prst="rect">
            <a:avLst/>
          </a:prstGeom>
          <a:noFill/>
        </p:spPr>
        <p:txBody>
          <a:bodyPr wrap="square" rtlCol="0">
            <a:spAutoFit/>
          </a:bodyPr>
          <a:lstStyle/>
          <a:p>
            <a:r>
              <a:rPr lang="de-DE" sz="3200" dirty="0">
                <a:solidFill>
                  <a:schemeClr val="accent1">
                    <a:lumMod val="60000"/>
                    <a:lumOff val="40000"/>
                  </a:schemeClr>
                </a:solidFill>
              </a:rPr>
              <a:t>FALSE</a:t>
            </a:r>
          </a:p>
        </p:txBody>
      </p:sp>
      <p:sp>
        <p:nvSpPr>
          <p:cNvPr id="4" name="Dia számának helye 3">
            <a:extLst>
              <a:ext uri="{FF2B5EF4-FFF2-40B4-BE49-F238E27FC236}">
                <a16:creationId xmlns:a16="http://schemas.microsoft.com/office/drawing/2014/main" id="{C8715B70-493D-4D8B-B4E2-C0FEE36A0DEC}"/>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360690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076727" cy="1895475"/>
          </a:xfrm>
        </p:spPr>
        <p:txBody>
          <a:bodyPr>
            <a:normAutofit/>
          </a:bodyPr>
          <a:lstStyle/>
          <a:p>
            <a:r>
              <a:rPr lang="es-ES_tradnl" dirty="0" err="1" smtClean="0"/>
              <a:t>Artikla</a:t>
            </a:r>
            <a:r>
              <a:rPr lang="es-ES_tradnl" dirty="0" smtClean="0"/>
              <a:t> </a:t>
            </a:r>
            <a:r>
              <a:rPr lang="es-ES_tradnl" dirty="0"/>
              <a:t>11 </a:t>
            </a:r>
            <a:r>
              <a:rPr lang="es-ES_tradnl" dirty="0" err="1" smtClean="0"/>
              <a:t>Euroopan</a:t>
            </a:r>
            <a:r>
              <a:rPr lang="es-ES_tradnl" dirty="0" smtClean="0"/>
              <a:t> </a:t>
            </a:r>
            <a:r>
              <a:rPr lang="es-ES_tradnl" dirty="0" err="1" smtClean="0"/>
              <a:t>pääsyyttäjä</a:t>
            </a:r>
            <a:r>
              <a:rPr lang="es-ES_tradnl" dirty="0" smtClean="0"/>
              <a:t> </a:t>
            </a:r>
            <a:r>
              <a:rPr lang="es-ES_tradnl" dirty="0" err="1" smtClean="0"/>
              <a:t>Euroopan</a:t>
            </a:r>
            <a:r>
              <a:rPr lang="es-ES_tradnl" dirty="0" smtClean="0"/>
              <a:t> </a:t>
            </a:r>
            <a:r>
              <a:rPr lang="es-ES_tradnl" dirty="0" err="1" smtClean="0"/>
              <a:t>varapääsyyttäjät</a:t>
            </a:r>
            <a:r>
              <a:rPr lang="es-ES_tradnl" dirty="0"/>
              <a:t/>
            </a:r>
            <a:br>
              <a:rPr lang="es-ES_tradnl" dirty="0"/>
            </a:br>
            <a:endParaRPr lang="es-ES" dirty="0"/>
          </a:p>
        </p:txBody>
      </p:sp>
      <p:sp>
        <p:nvSpPr>
          <p:cNvPr id="3" name="Marcador de contenido 2"/>
          <p:cNvSpPr>
            <a:spLocks noGrp="1"/>
          </p:cNvSpPr>
          <p:nvPr>
            <p:ph idx="1"/>
          </p:nvPr>
        </p:nvSpPr>
        <p:spPr>
          <a:xfrm>
            <a:off x="838200" y="1968500"/>
            <a:ext cx="10076727" cy="4208463"/>
          </a:xfrm>
        </p:spPr>
        <p:txBody>
          <a:bodyPr>
            <a:normAutofit/>
          </a:bodyPr>
          <a:lstStyle/>
          <a:p>
            <a:pPr marL="0" indent="0">
              <a:buNone/>
            </a:pPr>
            <a:r>
              <a:rPr lang="fi-FI" dirty="0">
                <a:solidFill>
                  <a:schemeClr val="tx1"/>
                </a:solidFill>
                <a:latin typeface="+mn-lt"/>
              </a:rPr>
              <a:t>1. Euroopan pääsyyttäjä on </a:t>
            </a:r>
            <a:r>
              <a:rPr lang="fi-FI" dirty="0" err="1">
                <a:solidFill>
                  <a:schemeClr val="tx1"/>
                </a:solidFill>
                <a:latin typeface="+mn-lt"/>
              </a:rPr>
              <a:t>EPPOn</a:t>
            </a:r>
            <a:r>
              <a:rPr lang="fi-FI" dirty="0">
                <a:solidFill>
                  <a:schemeClr val="tx1"/>
                </a:solidFill>
                <a:latin typeface="+mn-lt"/>
              </a:rPr>
              <a:t> päällikkö. Euroopan pääsyyttäjä organisoi </a:t>
            </a:r>
            <a:r>
              <a:rPr lang="fi-FI" dirty="0" err="1">
                <a:solidFill>
                  <a:schemeClr val="tx1"/>
                </a:solidFill>
                <a:latin typeface="+mn-lt"/>
              </a:rPr>
              <a:t>EPPOn</a:t>
            </a:r>
            <a:r>
              <a:rPr lang="fi-FI" dirty="0">
                <a:solidFill>
                  <a:schemeClr val="tx1"/>
                </a:solidFill>
                <a:latin typeface="+mn-lt"/>
              </a:rPr>
              <a:t> työtä, johtaa sen toimintaa </a:t>
            </a:r>
            <a:r>
              <a:rPr lang="fi-FI" dirty="0" smtClean="0">
                <a:solidFill>
                  <a:schemeClr val="tx1"/>
                </a:solidFill>
                <a:latin typeface="+mn-lt"/>
              </a:rPr>
              <a:t>ja tekee </a:t>
            </a:r>
            <a:r>
              <a:rPr lang="fi-FI" dirty="0">
                <a:solidFill>
                  <a:schemeClr val="tx1"/>
                </a:solidFill>
                <a:latin typeface="+mn-lt"/>
              </a:rPr>
              <a:t>päätöksiä tämän asetuksen ja </a:t>
            </a:r>
            <a:r>
              <a:rPr lang="fi-FI" dirty="0" err="1">
                <a:solidFill>
                  <a:schemeClr val="tx1"/>
                </a:solidFill>
                <a:latin typeface="+mn-lt"/>
              </a:rPr>
              <a:t>EPPOn</a:t>
            </a:r>
            <a:r>
              <a:rPr lang="fi-FI" dirty="0">
                <a:solidFill>
                  <a:schemeClr val="tx1"/>
                </a:solidFill>
                <a:latin typeface="+mn-lt"/>
              </a:rPr>
              <a:t> sisäisen työjärjestyksen mukaisesti.</a:t>
            </a:r>
          </a:p>
          <a:p>
            <a:pPr marL="0" indent="0">
              <a:buNone/>
            </a:pPr>
            <a:r>
              <a:rPr lang="fi-FI" dirty="0">
                <a:solidFill>
                  <a:schemeClr val="tx1"/>
                </a:solidFill>
                <a:latin typeface="+mn-lt"/>
              </a:rPr>
              <a:t>2. Kaksi varapääsyyttäjää nimitetään avustamaan Euroopan pääsyyttäjää hänen tehtäviensä hoidossa ja </a:t>
            </a:r>
            <a:r>
              <a:rPr lang="fi-FI" dirty="0" smtClean="0">
                <a:solidFill>
                  <a:schemeClr val="tx1"/>
                </a:solidFill>
                <a:latin typeface="+mn-lt"/>
              </a:rPr>
              <a:t>toimimaan hänen </a:t>
            </a:r>
            <a:r>
              <a:rPr lang="fi-FI" dirty="0">
                <a:solidFill>
                  <a:schemeClr val="tx1"/>
                </a:solidFill>
                <a:latin typeface="+mn-lt"/>
              </a:rPr>
              <a:t>sijaisenaan, kun hän on poissa tai estynyt hoitamasta kyseisiä tehtäviä.</a:t>
            </a:r>
          </a:p>
          <a:p>
            <a:pPr marL="0" indent="0">
              <a:buNone/>
            </a:pPr>
            <a:r>
              <a:rPr lang="fi-FI" dirty="0">
                <a:solidFill>
                  <a:schemeClr val="tx1"/>
                </a:solidFill>
                <a:latin typeface="+mn-lt"/>
              </a:rPr>
              <a:t>3. Euroopan pääsyyttäjä edustaa </a:t>
            </a:r>
            <a:r>
              <a:rPr lang="fi-FI" dirty="0" err="1">
                <a:solidFill>
                  <a:schemeClr val="tx1"/>
                </a:solidFill>
                <a:latin typeface="+mn-lt"/>
              </a:rPr>
              <a:t>EPPOa</a:t>
            </a:r>
            <a:r>
              <a:rPr lang="fi-FI" dirty="0">
                <a:solidFill>
                  <a:schemeClr val="tx1"/>
                </a:solidFill>
                <a:latin typeface="+mn-lt"/>
              </a:rPr>
              <a:t> sen suhteissa unionin ja Euroopan unionin jäsenvaltioiden toimielimiin </a:t>
            </a:r>
            <a:r>
              <a:rPr lang="fi-FI" dirty="0" smtClean="0">
                <a:solidFill>
                  <a:schemeClr val="tx1"/>
                </a:solidFill>
                <a:latin typeface="+mn-lt"/>
              </a:rPr>
              <a:t>ja kolmansiin </a:t>
            </a:r>
            <a:r>
              <a:rPr lang="fi-FI" dirty="0">
                <a:solidFill>
                  <a:schemeClr val="tx1"/>
                </a:solidFill>
                <a:latin typeface="+mn-lt"/>
              </a:rPr>
              <a:t>osapuoliin. </a:t>
            </a:r>
            <a:r>
              <a:rPr lang="fi-FI" dirty="0" smtClean="0">
                <a:solidFill>
                  <a:schemeClr val="tx1"/>
                </a:solidFill>
                <a:latin typeface="+mn-lt"/>
              </a:rPr>
              <a:t>Euroopan pääsyyttäjä </a:t>
            </a:r>
            <a:r>
              <a:rPr lang="fi-FI" dirty="0">
                <a:solidFill>
                  <a:schemeClr val="tx1"/>
                </a:solidFill>
                <a:latin typeface="+mn-lt"/>
              </a:rPr>
              <a:t>voi siirtää edustukseen liittyviä tehtäviään jollekin Euroopan varapääsyyttäjälle tai Euroopan syyttäjälle.</a:t>
            </a:r>
            <a:endParaRPr lang="es-ES" dirty="0"/>
          </a:p>
        </p:txBody>
      </p:sp>
      <p:sp>
        <p:nvSpPr>
          <p:cNvPr id="4" name="Dia számának helye 3">
            <a:extLst>
              <a:ext uri="{FF2B5EF4-FFF2-40B4-BE49-F238E27FC236}">
                <a16:creationId xmlns:a16="http://schemas.microsoft.com/office/drawing/2014/main" id="{39908AAE-EA48-404C-9052-A563175323F2}"/>
              </a:ext>
            </a:extLst>
          </p:cNvPr>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1690910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4000" b="1" dirty="0"/>
              <a:t/>
            </a:r>
            <a:br>
              <a:rPr lang="es-ES_tradnl" sz="4000" b="1" dirty="0"/>
            </a:br>
            <a:r>
              <a:rPr lang="es-ES_tradnl" sz="4000" b="1" dirty="0" smtClean="0"/>
              <a:t>KYSELT –TESTAA TIETOSI</a:t>
            </a:r>
            <a:endParaRPr lang="es-ES" sz="4000" b="1" dirty="0"/>
          </a:p>
        </p:txBody>
      </p:sp>
      <p:sp>
        <p:nvSpPr>
          <p:cNvPr id="3" name="Subtítulo 2"/>
          <p:cNvSpPr>
            <a:spLocks noGrp="1"/>
          </p:cNvSpPr>
          <p:nvPr>
            <p:ph idx="1"/>
          </p:nvPr>
        </p:nvSpPr>
        <p:spPr/>
        <p:txBody>
          <a:bodyPr>
            <a:noAutofit/>
          </a:bodyPr>
          <a:lstStyle/>
          <a:p>
            <a:pPr algn="just"/>
            <a:r>
              <a:rPr lang="es-ES_tradnl" sz="3200" b="1" dirty="0" err="1" smtClean="0">
                <a:solidFill>
                  <a:schemeClr val="tx1"/>
                </a:solidFill>
                <a:latin typeface="+mn-lt"/>
              </a:rPr>
              <a:t>Kollegio</a:t>
            </a:r>
            <a:r>
              <a:rPr lang="es-ES_tradnl" sz="3200" b="1" dirty="0" smtClean="0">
                <a:solidFill>
                  <a:schemeClr val="tx1"/>
                </a:solidFill>
                <a:latin typeface="+mn-lt"/>
              </a:rPr>
              <a:t>….. (TOSI / EPÄTOSI)</a:t>
            </a:r>
            <a:endParaRPr lang="es-ES_tradnl" sz="3200" b="1" dirty="0">
              <a:solidFill>
                <a:schemeClr val="tx1"/>
              </a:solidFill>
              <a:latin typeface="+mn-lt"/>
            </a:endParaRPr>
          </a:p>
          <a:p>
            <a:pPr marL="457200" indent="-457200" algn="just">
              <a:buFont typeface="+mj-lt"/>
              <a:buAutoNum type="alphaLcParenR"/>
            </a:pPr>
            <a:r>
              <a:rPr lang="es-ES_tradnl" sz="3200" dirty="0" err="1">
                <a:solidFill>
                  <a:schemeClr val="tx1"/>
                </a:solidFill>
                <a:latin typeface="+mn-lt"/>
              </a:rPr>
              <a:t>k</a:t>
            </a:r>
            <a:r>
              <a:rPr lang="es-ES_tradnl" sz="3200" dirty="0" err="1" smtClean="0">
                <a:solidFill>
                  <a:schemeClr val="tx1"/>
                </a:solidFill>
                <a:latin typeface="+mn-lt"/>
              </a:rPr>
              <a:t>okoontuu</a:t>
            </a:r>
            <a:r>
              <a:rPr lang="es-ES_tradnl" sz="3200" dirty="0" smtClean="0">
                <a:solidFill>
                  <a:schemeClr val="tx1"/>
                </a:solidFill>
                <a:latin typeface="+mn-lt"/>
              </a:rPr>
              <a:t> </a:t>
            </a:r>
            <a:r>
              <a:rPr lang="es-ES_tradnl" sz="3200" dirty="0" err="1" smtClean="0">
                <a:solidFill>
                  <a:schemeClr val="tx1"/>
                </a:solidFill>
                <a:latin typeface="+mn-lt"/>
              </a:rPr>
              <a:t>kerran</a:t>
            </a:r>
            <a:r>
              <a:rPr lang="es-ES_tradnl" sz="3200" dirty="0" smtClean="0">
                <a:solidFill>
                  <a:schemeClr val="tx1"/>
                </a:solidFill>
                <a:latin typeface="+mn-lt"/>
              </a:rPr>
              <a:t> </a:t>
            </a:r>
            <a:r>
              <a:rPr lang="es-ES_tradnl" sz="3200" dirty="0" err="1" smtClean="0">
                <a:solidFill>
                  <a:schemeClr val="tx1"/>
                </a:solidFill>
                <a:latin typeface="+mn-lt"/>
              </a:rPr>
              <a:t>vuodessa</a:t>
            </a:r>
            <a:r>
              <a:rPr lang="es-ES_tradnl" sz="3200" dirty="0" smtClean="0">
                <a:solidFill>
                  <a:schemeClr val="tx1"/>
                </a:solidFill>
                <a:latin typeface="+mn-lt"/>
              </a:rPr>
              <a:t> ja </a:t>
            </a:r>
            <a:r>
              <a:rPr lang="es-ES_tradnl" sz="3200" dirty="0" err="1" smtClean="0">
                <a:solidFill>
                  <a:schemeClr val="tx1"/>
                </a:solidFill>
                <a:latin typeface="+mn-lt"/>
              </a:rPr>
              <a:t>voi</a:t>
            </a:r>
            <a:r>
              <a:rPr lang="es-ES_tradnl" sz="3200" dirty="0" smtClean="0">
                <a:solidFill>
                  <a:schemeClr val="tx1"/>
                </a:solidFill>
                <a:latin typeface="+mn-lt"/>
              </a:rPr>
              <a:t> </a:t>
            </a:r>
            <a:r>
              <a:rPr lang="es-ES_tradnl" sz="3200" dirty="0" err="1" smtClean="0">
                <a:solidFill>
                  <a:schemeClr val="tx1"/>
                </a:solidFill>
                <a:latin typeface="+mn-lt"/>
              </a:rPr>
              <a:t>pitää</a:t>
            </a:r>
            <a:r>
              <a:rPr lang="es-ES_tradnl" sz="3200" dirty="0" smtClean="0">
                <a:solidFill>
                  <a:schemeClr val="tx1"/>
                </a:solidFill>
                <a:latin typeface="+mn-lt"/>
              </a:rPr>
              <a:t> </a:t>
            </a:r>
            <a:r>
              <a:rPr lang="es-ES_tradnl" sz="3200" dirty="0" err="1" smtClean="0">
                <a:solidFill>
                  <a:schemeClr val="tx1"/>
                </a:solidFill>
                <a:latin typeface="+mn-lt"/>
              </a:rPr>
              <a:t>toisen</a:t>
            </a:r>
            <a:r>
              <a:rPr lang="es-ES_tradnl" sz="3200" dirty="0" smtClean="0">
                <a:solidFill>
                  <a:schemeClr val="tx1"/>
                </a:solidFill>
                <a:latin typeface="+mn-lt"/>
              </a:rPr>
              <a:t> </a:t>
            </a:r>
            <a:r>
              <a:rPr lang="es-ES_tradnl" sz="3200" dirty="0" err="1" smtClean="0">
                <a:solidFill>
                  <a:schemeClr val="tx1"/>
                </a:solidFill>
                <a:latin typeface="+mn-lt"/>
              </a:rPr>
              <a:t>epävarsinaisen</a:t>
            </a:r>
            <a:r>
              <a:rPr lang="es-ES_tradnl" sz="3200" dirty="0" smtClean="0">
                <a:solidFill>
                  <a:schemeClr val="tx1"/>
                </a:solidFill>
                <a:latin typeface="+mn-lt"/>
              </a:rPr>
              <a:t> </a:t>
            </a:r>
            <a:r>
              <a:rPr lang="es-ES_tradnl" sz="3200" dirty="0" err="1" smtClean="0">
                <a:solidFill>
                  <a:schemeClr val="tx1"/>
                </a:solidFill>
                <a:latin typeface="+mn-lt"/>
              </a:rPr>
              <a:t>kokouksen</a:t>
            </a:r>
            <a:r>
              <a:rPr lang="es-ES_tradnl" sz="3200" dirty="0" smtClean="0">
                <a:solidFill>
                  <a:schemeClr val="tx1"/>
                </a:solidFill>
                <a:latin typeface="+mn-lt"/>
              </a:rPr>
              <a:t> </a:t>
            </a:r>
            <a:r>
              <a:rPr lang="es-ES_tradnl" sz="3200" dirty="0" err="1" smtClean="0">
                <a:solidFill>
                  <a:schemeClr val="tx1"/>
                </a:solidFill>
                <a:latin typeface="+mn-lt"/>
              </a:rPr>
              <a:t>elokuussa</a:t>
            </a:r>
            <a:endParaRPr lang="es-ES_tradnl" sz="3200" dirty="0">
              <a:solidFill>
                <a:schemeClr val="tx1"/>
              </a:solidFill>
              <a:latin typeface="+mn-lt"/>
            </a:endParaRPr>
          </a:p>
          <a:p>
            <a:pPr marL="457200" indent="-457200" algn="just">
              <a:buFont typeface="+mj-lt"/>
              <a:buAutoNum type="alphaLcParenR"/>
            </a:pPr>
            <a:r>
              <a:rPr lang="fi-FI" sz="3200" dirty="0" err="1" smtClean="0">
                <a:solidFill>
                  <a:schemeClr val="tx1"/>
                </a:solidFill>
                <a:latin typeface="+mn-lt"/>
              </a:rPr>
              <a:t>Telee</a:t>
            </a:r>
            <a:r>
              <a:rPr lang="fi-FI" sz="3200" dirty="0" smtClean="0">
                <a:solidFill>
                  <a:schemeClr val="tx1"/>
                </a:solidFill>
                <a:latin typeface="+mn-lt"/>
              </a:rPr>
              <a:t> </a:t>
            </a:r>
            <a:r>
              <a:rPr lang="fi-FI" sz="3200" dirty="0" err="1" smtClean="0">
                <a:solidFill>
                  <a:schemeClr val="tx1"/>
                </a:solidFill>
                <a:latin typeface="+mn-lt"/>
              </a:rPr>
              <a:t>opratiivisia</a:t>
            </a:r>
            <a:r>
              <a:rPr lang="fi-FI" sz="3200" dirty="0" smtClean="0">
                <a:solidFill>
                  <a:schemeClr val="tx1"/>
                </a:solidFill>
                <a:latin typeface="+mn-lt"/>
              </a:rPr>
              <a:t> päätöksiä meneillä </a:t>
            </a:r>
            <a:r>
              <a:rPr lang="fi-FI" sz="3200" dirty="0" err="1" smtClean="0">
                <a:solidFill>
                  <a:schemeClr val="tx1"/>
                </a:solidFill>
                <a:latin typeface="+mn-lt"/>
              </a:rPr>
              <a:t>olevissta</a:t>
            </a:r>
            <a:r>
              <a:rPr lang="fi-FI" sz="3200" dirty="0" smtClean="0">
                <a:solidFill>
                  <a:schemeClr val="tx1"/>
                </a:solidFill>
                <a:latin typeface="+mn-lt"/>
              </a:rPr>
              <a:t> tutkinnoissa yksinkertaisella äänten enemmistöllä</a:t>
            </a:r>
            <a:endParaRPr lang="en-US" sz="3200" dirty="0">
              <a:solidFill>
                <a:schemeClr val="tx1"/>
              </a:solidFill>
              <a:latin typeface="+mn-lt"/>
            </a:endParaRPr>
          </a:p>
          <a:p>
            <a:pPr marL="457200" indent="-457200" algn="just">
              <a:buFont typeface="+mj-lt"/>
              <a:buAutoNum type="alphaLcParenR"/>
            </a:pPr>
            <a:r>
              <a:rPr lang="es-ES_tradnl" sz="3200" dirty="0" err="1" smtClean="0">
                <a:solidFill>
                  <a:schemeClr val="tx1"/>
                </a:solidFill>
                <a:latin typeface="+mn-lt"/>
              </a:rPr>
              <a:t>Hyväksyy</a:t>
            </a:r>
            <a:r>
              <a:rPr lang="es-ES_tradnl" sz="3200" dirty="0" smtClean="0">
                <a:solidFill>
                  <a:schemeClr val="tx1"/>
                </a:solidFill>
                <a:latin typeface="+mn-lt"/>
              </a:rPr>
              <a:t> </a:t>
            </a:r>
            <a:r>
              <a:rPr lang="es-ES_tradnl" sz="3200" dirty="0" err="1" smtClean="0">
                <a:solidFill>
                  <a:schemeClr val="tx1"/>
                </a:solidFill>
                <a:latin typeface="+mn-lt"/>
              </a:rPr>
              <a:t>EPPOn</a:t>
            </a:r>
            <a:r>
              <a:rPr lang="es-ES_tradnl" sz="3200" dirty="0" smtClean="0">
                <a:solidFill>
                  <a:schemeClr val="tx1"/>
                </a:solidFill>
                <a:latin typeface="+mn-lt"/>
              </a:rPr>
              <a:t> </a:t>
            </a:r>
            <a:r>
              <a:rPr lang="es-ES_tradnl" sz="3200" dirty="0" err="1" smtClean="0">
                <a:solidFill>
                  <a:schemeClr val="tx1"/>
                </a:solidFill>
                <a:latin typeface="+mn-lt"/>
              </a:rPr>
              <a:t>sisäisen</a:t>
            </a:r>
            <a:r>
              <a:rPr lang="es-ES_tradnl" sz="3200" dirty="0" smtClean="0">
                <a:solidFill>
                  <a:schemeClr val="tx1"/>
                </a:solidFill>
                <a:latin typeface="+mn-lt"/>
              </a:rPr>
              <a:t> </a:t>
            </a:r>
            <a:r>
              <a:rPr lang="es-ES_tradnl" sz="3200" dirty="0" err="1" smtClean="0">
                <a:solidFill>
                  <a:schemeClr val="tx1"/>
                </a:solidFill>
                <a:latin typeface="+mn-lt"/>
              </a:rPr>
              <a:t>työjärjestyksen</a:t>
            </a:r>
            <a:r>
              <a:rPr lang="es-ES_tradnl" sz="3200" dirty="0" smtClean="0">
                <a:solidFill>
                  <a:schemeClr val="tx1"/>
                </a:solidFill>
                <a:latin typeface="+mn-lt"/>
              </a:rPr>
              <a:t> </a:t>
            </a:r>
            <a:r>
              <a:rPr lang="fi-FI" sz="3200" dirty="0" smtClean="0">
                <a:solidFill>
                  <a:schemeClr val="tx1"/>
                </a:solidFill>
                <a:latin typeface="+mn-lt"/>
              </a:rPr>
              <a:t>ja perustaa pysyvät jaostot</a:t>
            </a:r>
            <a:endParaRPr lang="en-US" sz="3200" dirty="0">
              <a:solidFill>
                <a:schemeClr val="tx1"/>
              </a:solidFill>
              <a:latin typeface="+mn-lt"/>
            </a:endParaRPr>
          </a:p>
          <a:p>
            <a:pPr marL="457200" indent="-457200" algn="just">
              <a:buFont typeface="+mj-lt"/>
              <a:buAutoNum type="alphaLcParenR"/>
            </a:pPr>
            <a:endParaRPr lang="en-US" sz="3200" dirty="0"/>
          </a:p>
          <a:p>
            <a:pPr algn="just"/>
            <a:endParaRPr lang="es-ES" sz="3200" dirty="0"/>
          </a:p>
        </p:txBody>
      </p:sp>
      <p:sp>
        <p:nvSpPr>
          <p:cNvPr id="5" name="Textfeld 4">
            <a:extLst>
              <a:ext uri="{FF2B5EF4-FFF2-40B4-BE49-F238E27FC236}">
                <a16:creationId xmlns:a16="http://schemas.microsoft.com/office/drawing/2014/main" id="{87B5C112-0D71-4BF9-9411-A514EB828DAB}"/>
              </a:ext>
            </a:extLst>
          </p:cNvPr>
          <p:cNvSpPr txBox="1"/>
          <p:nvPr/>
        </p:nvSpPr>
        <p:spPr>
          <a:xfrm>
            <a:off x="9614671" y="2937847"/>
            <a:ext cx="1280160" cy="584775"/>
          </a:xfrm>
          <a:prstGeom prst="rect">
            <a:avLst/>
          </a:prstGeom>
          <a:noFill/>
        </p:spPr>
        <p:txBody>
          <a:bodyPr wrap="square" rtlCol="0">
            <a:spAutoFit/>
          </a:bodyPr>
          <a:lstStyle/>
          <a:p>
            <a:r>
              <a:rPr lang="de-DE" sz="3200" dirty="0">
                <a:solidFill>
                  <a:schemeClr val="accent1">
                    <a:lumMod val="60000"/>
                    <a:lumOff val="40000"/>
                  </a:schemeClr>
                </a:solidFill>
              </a:rPr>
              <a:t>FALSE</a:t>
            </a:r>
          </a:p>
        </p:txBody>
      </p:sp>
      <p:sp>
        <p:nvSpPr>
          <p:cNvPr id="6" name="Textfeld 5">
            <a:extLst>
              <a:ext uri="{FF2B5EF4-FFF2-40B4-BE49-F238E27FC236}">
                <a16:creationId xmlns:a16="http://schemas.microsoft.com/office/drawing/2014/main" id="{4947EA85-3C70-4AF2-BD15-28DA772F2A61}"/>
              </a:ext>
            </a:extLst>
          </p:cNvPr>
          <p:cNvSpPr txBox="1"/>
          <p:nvPr/>
        </p:nvSpPr>
        <p:spPr>
          <a:xfrm>
            <a:off x="9614671" y="4090307"/>
            <a:ext cx="1280160" cy="584775"/>
          </a:xfrm>
          <a:prstGeom prst="rect">
            <a:avLst/>
          </a:prstGeom>
          <a:noFill/>
        </p:spPr>
        <p:txBody>
          <a:bodyPr wrap="square" rtlCol="0">
            <a:spAutoFit/>
          </a:bodyPr>
          <a:lstStyle/>
          <a:p>
            <a:r>
              <a:rPr lang="de-DE" sz="3200" dirty="0">
                <a:solidFill>
                  <a:schemeClr val="accent1">
                    <a:lumMod val="60000"/>
                    <a:lumOff val="40000"/>
                  </a:schemeClr>
                </a:solidFill>
              </a:rPr>
              <a:t>FALSE</a:t>
            </a:r>
          </a:p>
        </p:txBody>
      </p:sp>
      <p:sp>
        <p:nvSpPr>
          <p:cNvPr id="9" name="Textfeld 8">
            <a:extLst>
              <a:ext uri="{FF2B5EF4-FFF2-40B4-BE49-F238E27FC236}">
                <a16:creationId xmlns:a16="http://schemas.microsoft.com/office/drawing/2014/main" id="{211FF4E3-0DA1-43E8-AC20-A4CE688AECEE}"/>
              </a:ext>
            </a:extLst>
          </p:cNvPr>
          <p:cNvSpPr txBox="1"/>
          <p:nvPr/>
        </p:nvSpPr>
        <p:spPr>
          <a:xfrm>
            <a:off x="9614671" y="5242767"/>
            <a:ext cx="1280160" cy="584775"/>
          </a:xfrm>
          <a:prstGeom prst="rect">
            <a:avLst/>
          </a:prstGeom>
          <a:noFill/>
        </p:spPr>
        <p:txBody>
          <a:bodyPr wrap="square" rtlCol="0">
            <a:spAutoFit/>
          </a:bodyPr>
          <a:lstStyle/>
          <a:p>
            <a:r>
              <a:rPr lang="de-DE" sz="3200" dirty="0">
                <a:solidFill>
                  <a:schemeClr val="accent1">
                    <a:lumMod val="60000"/>
                    <a:lumOff val="40000"/>
                  </a:schemeClr>
                </a:solidFill>
              </a:rPr>
              <a:t>TRUE</a:t>
            </a:r>
          </a:p>
        </p:txBody>
      </p:sp>
      <p:sp>
        <p:nvSpPr>
          <p:cNvPr id="4" name="Dia számának helye 3">
            <a:extLst>
              <a:ext uri="{FF2B5EF4-FFF2-40B4-BE49-F238E27FC236}">
                <a16:creationId xmlns:a16="http://schemas.microsoft.com/office/drawing/2014/main" id="{F1E69971-58D9-41A5-ADA2-30B4EDA3B89E}"/>
              </a:ext>
            </a:extLst>
          </p:cNvPr>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284729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smtClean="0"/>
              <a:t>Artikla</a:t>
            </a:r>
            <a:r>
              <a:rPr lang="es-ES_tradnl" dirty="0" smtClean="0"/>
              <a:t> </a:t>
            </a:r>
            <a:r>
              <a:rPr lang="es-ES_tradnl" dirty="0"/>
              <a:t>9 </a:t>
            </a:r>
            <a:r>
              <a:rPr lang="es-ES_tradnl" dirty="0" err="1" smtClean="0"/>
              <a:t>Kollegio</a:t>
            </a:r>
            <a:endParaRPr lang="es-ES" dirty="0"/>
          </a:p>
        </p:txBody>
      </p:sp>
      <p:sp>
        <p:nvSpPr>
          <p:cNvPr id="3" name="Marcador de contenido 2"/>
          <p:cNvSpPr>
            <a:spLocks noGrp="1"/>
          </p:cNvSpPr>
          <p:nvPr>
            <p:ph idx="1"/>
          </p:nvPr>
        </p:nvSpPr>
        <p:spPr/>
        <p:txBody>
          <a:bodyPr>
            <a:normAutofit fontScale="77500" lnSpcReduction="20000"/>
          </a:bodyPr>
          <a:lstStyle/>
          <a:p>
            <a:pPr>
              <a:buFont typeface="Wingdings" panose="05000000000000000000" pitchFamily="2" charset="2"/>
              <a:buChar char="Ø"/>
            </a:pPr>
            <a:r>
              <a:rPr lang="es-ES" sz="3200" dirty="0">
                <a:solidFill>
                  <a:schemeClr val="tx1"/>
                </a:solidFill>
                <a:latin typeface="+mn-lt"/>
              </a:rPr>
              <a:t> </a:t>
            </a:r>
            <a:r>
              <a:rPr lang="es-ES" sz="2900" dirty="0" err="1" smtClean="0">
                <a:solidFill>
                  <a:schemeClr val="tx1"/>
                </a:solidFill>
                <a:latin typeface="+mn-lt"/>
              </a:rPr>
              <a:t>Euroopan</a:t>
            </a:r>
            <a:r>
              <a:rPr lang="es-ES" sz="2900" dirty="0" smtClean="0">
                <a:solidFill>
                  <a:schemeClr val="tx1"/>
                </a:solidFill>
                <a:latin typeface="+mn-lt"/>
              </a:rPr>
              <a:t> </a:t>
            </a:r>
            <a:r>
              <a:rPr lang="es-ES" sz="2900" dirty="0" err="1" smtClean="0">
                <a:solidFill>
                  <a:schemeClr val="tx1"/>
                </a:solidFill>
                <a:latin typeface="+mn-lt"/>
              </a:rPr>
              <a:t>pääsyyttäjä</a:t>
            </a:r>
            <a:r>
              <a:rPr lang="es-ES" sz="2900" dirty="0" smtClean="0">
                <a:solidFill>
                  <a:schemeClr val="tx1"/>
                </a:solidFill>
                <a:latin typeface="+mn-lt"/>
              </a:rPr>
              <a:t> (</a:t>
            </a:r>
            <a:r>
              <a:rPr lang="es-ES" sz="2900" dirty="0" err="1" smtClean="0">
                <a:solidFill>
                  <a:schemeClr val="tx1"/>
                </a:solidFill>
                <a:latin typeface="+mn-lt"/>
              </a:rPr>
              <a:t>puheenjohtaja</a:t>
            </a:r>
            <a:r>
              <a:rPr lang="es-ES" sz="2900" dirty="0" smtClean="0">
                <a:solidFill>
                  <a:schemeClr val="tx1"/>
                </a:solidFill>
                <a:latin typeface="+mn-lt"/>
              </a:rPr>
              <a:t>) </a:t>
            </a:r>
            <a:r>
              <a:rPr lang="es-ES" sz="2900" dirty="0">
                <a:solidFill>
                  <a:schemeClr val="tx1"/>
                </a:solidFill>
                <a:latin typeface="+mn-lt"/>
              </a:rPr>
              <a:t>+ 1 </a:t>
            </a:r>
            <a:r>
              <a:rPr lang="es-ES" sz="2900" dirty="0" err="1" smtClean="0">
                <a:solidFill>
                  <a:schemeClr val="tx1"/>
                </a:solidFill>
                <a:latin typeface="+mn-lt"/>
              </a:rPr>
              <a:t>Euroopan</a:t>
            </a:r>
            <a:r>
              <a:rPr lang="es-ES" sz="2900" dirty="0" smtClean="0">
                <a:solidFill>
                  <a:schemeClr val="tx1"/>
                </a:solidFill>
                <a:latin typeface="+mn-lt"/>
              </a:rPr>
              <a:t> </a:t>
            </a:r>
            <a:r>
              <a:rPr lang="es-ES" sz="2900" dirty="0" err="1" smtClean="0">
                <a:solidFill>
                  <a:schemeClr val="tx1"/>
                </a:solidFill>
                <a:latin typeface="+mn-lt"/>
              </a:rPr>
              <a:t>syyttäjä</a:t>
            </a:r>
            <a:r>
              <a:rPr lang="es-ES" sz="2900" dirty="0" smtClean="0">
                <a:solidFill>
                  <a:schemeClr val="tx1"/>
                </a:solidFill>
                <a:latin typeface="+mn-lt"/>
              </a:rPr>
              <a:t> </a:t>
            </a:r>
            <a:r>
              <a:rPr lang="es-ES" sz="2900" dirty="0" err="1" smtClean="0">
                <a:solidFill>
                  <a:schemeClr val="tx1"/>
                </a:solidFill>
                <a:latin typeface="+mn-lt"/>
              </a:rPr>
              <a:t>kustakin</a:t>
            </a:r>
            <a:r>
              <a:rPr lang="es-ES" sz="2900" dirty="0" smtClean="0">
                <a:solidFill>
                  <a:schemeClr val="tx1"/>
                </a:solidFill>
                <a:latin typeface="+mn-lt"/>
              </a:rPr>
              <a:t> </a:t>
            </a:r>
            <a:r>
              <a:rPr lang="es-ES" sz="2900" dirty="0" err="1" smtClean="0">
                <a:solidFill>
                  <a:schemeClr val="tx1"/>
                </a:solidFill>
                <a:latin typeface="+mn-lt"/>
              </a:rPr>
              <a:t>jäsenvaltiosta</a:t>
            </a:r>
            <a:endParaRPr lang="es-ES" sz="2900" dirty="0">
              <a:solidFill>
                <a:schemeClr val="tx1"/>
              </a:solidFill>
              <a:latin typeface="+mn-lt"/>
            </a:endParaRPr>
          </a:p>
          <a:p>
            <a:pPr>
              <a:buFont typeface="Wingdings" panose="05000000000000000000" pitchFamily="2" charset="2"/>
              <a:buChar char="Ø"/>
            </a:pPr>
            <a:r>
              <a:rPr lang="es-ES" sz="2900" dirty="0" smtClean="0">
                <a:solidFill>
                  <a:schemeClr val="tx1"/>
                </a:solidFill>
                <a:latin typeface="+mn-lt"/>
              </a:rPr>
              <a:t> </a:t>
            </a:r>
            <a:r>
              <a:rPr lang="es-ES" sz="2900" dirty="0" err="1">
                <a:solidFill>
                  <a:schemeClr val="tx1"/>
                </a:solidFill>
                <a:latin typeface="+mn-lt"/>
              </a:rPr>
              <a:t>K</a:t>
            </a:r>
            <a:r>
              <a:rPr lang="es-ES" sz="2900" dirty="0" err="1" smtClean="0">
                <a:solidFill>
                  <a:schemeClr val="tx1"/>
                </a:solidFill>
                <a:latin typeface="+mn-lt"/>
              </a:rPr>
              <a:t>okoontuu</a:t>
            </a:r>
            <a:r>
              <a:rPr lang="es-ES" sz="2900" dirty="0" smtClean="0">
                <a:solidFill>
                  <a:schemeClr val="tx1"/>
                </a:solidFill>
                <a:latin typeface="+mn-lt"/>
              </a:rPr>
              <a:t> </a:t>
            </a:r>
            <a:r>
              <a:rPr lang="es-ES" sz="2900" dirty="0" err="1" smtClean="0">
                <a:solidFill>
                  <a:schemeClr val="tx1"/>
                </a:solidFill>
                <a:latin typeface="+mn-lt"/>
              </a:rPr>
              <a:t>säännöllisesti</a:t>
            </a:r>
            <a:r>
              <a:rPr lang="es-ES" sz="2900" dirty="0" smtClean="0">
                <a:solidFill>
                  <a:schemeClr val="tx1"/>
                </a:solidFill>
                <a:latin typeface="+mn-lt"/>
              </a:rPr>
              <a:t> ja </a:t>
            </a:r>
            <a:r>
              <a:rPr lang="es-ES" sz="2900" dirty="0" err="1" smtClean="0">
                <a:solidFill>
                  <a:schemeClr val="tx1"/>
                </a:solidFill>
                <a:latin typeface="+mn-lt"/>
              </a:rPr>
              <a:t>on</a:t>
            </a:r>
            <a:r>
              <a:rPr lang="es-ES" sz="2900" dirty="0" smtClean="0">
                <a:solidFill>
                  <a:schemeClr val="tx1"/>
                </a:solidFill>
                <a:latin typeface="+mn-lt"/>
              </a:rPr>
              <a:t> </a:t>
            </a:r>
            <a:r>
              <a:rPr lang="es-ES" sz="2900" dirty="0" err="1" smtClean="0">
                <a:solidFill>
                  <a:schemeClr val="tx1"/>
                </a:solidFill>
                <a:latin typeface="+mn-lt"/>
              </a:rPr>
              <a:t>vastuussa</a:t>
            </a:r>
            <a:r>
              <a:rPr lang="es-ES" sz="2900" dirty="0" smtClean="0">
                <a:solidFill>
                  <a:schemeClr val="tx1"/>
                </a:solidFill>
                <a:latin typeface="+mn-lt"/>
              </a:rPr>
              <a:t> </a:t>
            </a:r>
            <a:r>
              <a:rPr lang="es-ES" sz="2900" dirty="0" err="1" smtClean="0">
                <a:solidFill>
                  <a:schemeClr val="tx1"/>
                </a:solidFill>
                <a:latin typeface="+mn-lt"/>
              </a:rPr>
              <a:t>toiminnan</a:t>
            </a:r>
            <a:r>
              <a:rPr lang="es-ES" sz="2900" dirty="0" smtClean="0">
                <a:solidFill>
                  <a:schemeClr val="tx1"/>
                </a:solidFill>
                <a:latin typeface="+mn-lt"/>
              </a:rPr>
              <a:t> </a:t>
            </a:r>
            <a:r>
              <a:rPr lang="es-ES" sz="2900" dirty="0" err="1" smtClean="0">
                <a:solidFill>
                  <a:schemeClr val="tx1"/>
                </a:solidFill>
                <a:latin typeface="+mn-lt"/>
              </a:rPr>
              <a:t>yleisestä</a:t>
            </a:r>
            <a:r>
              <a:rPr lang="es-ES" sz="2900" dirty="0" smtClean="0">
                <a:solidFill>
                  <a:schemeClr val="tx1"/>
                </a:solidFill>
                <a:latin typeface="+mn-lt"/>
              </a:rPr>
              <a:t> </a:t>
            </a:r>
            <a:r>
              <a:rPr lang="es-ES" sz="2900" dirty="0" err="1" smtClean="0">
                <a:solidFill>
                  <a:schemeClr val="tx1"/>
                </a:solidFill>
                <a:latin typeface="+mn-lt"/>
              </a:rPr>
              <a:t>valvonnasta</a:t>
            </a:r>
            <a:endParaRPr lang="es-ES" sz="2900" dirty="0">
              <a:solidFill>
                <a:schemeClr val="tx1"/>
              </a:solidFill>
              <a:latin typeface="+mn-lt"/>
            </a:endParaRPr>
          </a:p>
          <a:p>
            <a:pPr marL="0" indent="0">
              <a:buNone/>
            </a:pPr>
            <a:r>
              <a:rPr lang="es-ES" sz="2900" dirty="0" err="1" smtClean="0">
                <a:solidFill>
                  <a:schemeClr val="tx1"/>
                </a:solidFill>
                <a:latin typeface="+mn-lt"/>
              </a:rPr>
              <a:t>Strateginen</a:t>
            </a:r>
            <a:r>
              <a:rPr lang="es-ES" sz="2900" dirty="0" smtClean="0">
                <a:solidFill>
                  <a:schemeClr val="tx1"/>
                </a:solidFill>
                <a:latin typeface="+mn-lt"/>
              </a:rPr>
              <a:t>, </a:t>
            </a:r>
            <a:r>
              <a:rPr lang="es-ES" sz="2900" dirty="0" err="1" smtClean="0">
                <a:solidFill>
                  <a:schemeClr val="tx1"/>
                </a:solidFill>
                <a:latin typeface="+mn-lt"/>
              </a:rPr>
              <a:t>ei</a:t>
            </a:r>
            <a:r>
              <a:rPr lang="es-ES" sz="2900" dirty="0" smtClean="0">
                <a:solidFill>
                  <a:schemeClr val="tx1"/>
                </a:solidFill>
                <a:latin typeface="+mn-lt"/>
              </a:rPr>
              <a:t> </a:t>
            </a:r>
            <a:r>
              <a:rPr lang="es-ES" sz="2900" dirty="0" err="1" smtClean="0">
                <a:solidFill>
                  <a:schemeClr val="tx1"/>
                </a:solidFill>
                <a:latin typeface="+mn-lt"/>
              </a:rPr>
              <a:t>operatiivinen</a:t>
            </a:r>
            <a:r>
              <a:rPr lang="es-ES" sz="2900" dirty="0" smtClean="0">
                <a:solidFill>
                  <a:schemeClr val="tx1"/>
                </a:solidFill>
                <a:latin typeface="+mn-lt"/>
              </a:rPr>
              <a:t> </a:t>
            </a:r>
            <a:r>
              <a:rPr lang="es-ES" sz="2900" dirty="0" err="1" smtClean="0">
                <a:solidFill>
                  <a:schemeClr val="tx1"/>
                </a:solidFill>
                <a:latin typeface="+mn-lt"/>
              </a:rPr>
              <a:t>elin</a:t>
            </a:r>
            <a:r>
              <a:rPr lang="es-ES" sz="2900" dirty="0" smtClean="0">
                <a:solidFill>
                  <a:schemeClr val="tx1"/>
                </a:solidFill>
                <a:latin typeface="+mn-lt"/>
              </a:rPr>
              <a:t> = </a:t>
            </a:r>
            <a:r>
              <a:rPr lang="fi-FI" sz="2900" dirty="0" smtClean="0">
                <a:solidFill>
                  <a:schemeClr val="tx1"/>
                </a:solidFill>
                <a:latin typeface="+mn-lt"/>
              </a:rPr>
              <a:t>ei voi tehdä operatiivisia päätöksiä yksittäisissä tutkinnoissa.</a:t>
            </a:r>
            <a:endParaRPr lang="es-ES_tradnl" sz="2900" dirty="0">
              <a:solidFill>
                <a:schemeClr val="tx1"/>
              </a:solidFill>
              <a:latin typeface="+mn-lt"/>
            </a:endParaRPr>
          </a:p>
          <a:p>
            <a:pPr marL="0" indent="0">
              <a:buNone/>
            </a:pPr>
            <a:r>
              <a:rPr lang="es-ES" sz="2900" dirty="0" err="1" smtClean="0">
                <a:solidFill>
                  <a:schemeClr val="tx1"/>
                </a:solidFill>
                <a:latin typeface="+mn-lt"/>
              </a:rPr>
              <a:t>Johdanto</a:t>
            </a:r>
            <a:r>
              <a:rPr lang="es-ES" sz="2900" dirty="0" smtClean="0">
                <a:solidFill>
                  <a:schemeClr val="tx1"/>
                </a:solidFill>
                <a:latin typeface="+mn-lt"/>
              </a:rPr>
              <a:t>-osa (</a:t>
            </a:r>
            <a:r>
              <a:rPr lang="es-ES" sz="2900" dirty="0" err="1" smtClean="0">
                <a:solidFill>
                  <a:schemeClr val="tx1"/>
                </a:solidFill>
                <a:latin typeface="+mn-lt"/>
              </a:rPr>
              <a:t>kohta</a:t>
            </a:r>
            <a:r>
              <a:rPr lang="es-ES" sz="2900" dirty="0" smtClean="0">
                <a:solidFill>
                  <a:schemeClr val="tx1"/>
                </a:solidFill>
                <a:latin typeface="+mn-lt"/>
              </a:rPr>
              <a:t> 24).</a:t>
            </a:r>
            <a:r>
              <a:rPr lang="fi-FI" sz="2900" dirty="0" smtClean="0">
                <a:solidFill>
                  <a:schemeClr val="tx1"/>
                </a:solidFill>
                <a:latin typeface="+mn-lt"/>
              </a:rPr>
              <a:t>Kollegion </a:t>
            </a:r>
            <a:r>
              <a:rPr lang="fi-FI" sz="2900" dirty="0">
                <a:solidFill>
                  <a:schemeClr val="tx1"/>
                </a:solidFill>
                <a:latin typeface="+mn-lt"/>
              </a:rPr>
              <a:t>olisi tehtävä päätöksiä strategisista asioista, muun muassa </a:t>
            </a:r>
            <a:r>
              <a:rPr lang="fi-FI" sz="2900" dirty="0" err="1">
                <a:solidFill>
                  <a:schemeClr val="tx1"/>
                </a:solidFill>
                <a:latin typeface="+mn-lt"/>
              </a:rPr>
              <a:t>EPPOn</a:t>
            </a:r>
            <a:r>
              <a:rPr lang="fi-FI" sz="2900" dirty="0">
                <a:solidFill>
                  <a:schemeClr val="tx1"/>
                </a:solidFill>
                <a:latin typeface="+mn-lt"/>
              </a:rPr>
              <a:t> toiminnan painopisteiden ja </a:t>
            </a:r>
            <a:r>
              <a:rPr lang="fi-FI" sz="2900" dirty="0" smtClean="0">
                <a:solidFill>
                  <a:schemeClr val="tx1"/>
                </a:solidFill>
                <a:latin typeface="+mn-lt"/>
              </a:rPr>
              <a:t>tutkintaa sekä </a:t>
            </a:r>
            <a:r>
              <a:rPr lang="fi-FI" sz="2900" b="1" dirty="0">
                <a:solidFill>
                  <a:schemeClr val="tx1"/>
                </a:solidFill>
                <a:latin typeface="+mn-lt"/>
              </a:rPr>
              <a:t>syytetoimia koskevien käytäntöjen määrittelystä</a:t>
            </a:r>
            <a:r>
              <a:rPr lang="fi-FI" sz="2900" dirty="0">
                <a:solidFill>
                  <a:schemeClr val="tx1"/>
                </a:solidFill>
                <a:latin typeface="+mn-lt"/>
              </a:rPr>
              <a:t>, sekä </a:t>
            </a:r>
            <a:r>
              <a:rPr lang="fi-FI" sz="2900" b="1" dirty="0">
                <a:solidFill>
                  <a:schemeClr val="tx1"/>
                </a:solidFill>
                <a:latin typeface="+mn-lt"/>
              </a:rPr>
              <a:t>yleisistä kysymyksistä</a:t>
            </a:r>
            <a:r>
              <a:rPr lang="fi-FI" sz="2900" dirty="0">
                <a:solidFill>
                  <a:schemeClr val="tx1"/>
                </a:solidFill>
                <a:latin typeface="+mn-lt"/>
              </a:rPr>
              <a:t>, jotka liittyvät yksittäisiin </a:t>
            </a:r>
            <a:r>
              <a:rPr lang="fi-FI" sz="2900" dirty="0" smtClean="0">
                <a:solidFill>
                  <a:schemeClr val="tx1"/>
                </a:solidFill>
                <a:latin typeface="+mn-lt"/>
              </a:rPr>
              <a:t>tapauksiin, </a:t>
            </a:r>
            <a:r>
              <a:rPr lang="es-ES" sz="2900" dirty="0" err="1" smtClean="0">
                <a:solidFill>
                  <a:schemeClr val="tx1"/>
                </a:solidFill>
                <a:latin typeface="+mn-lt"/>
              </a:rPr>
              <a:t>kuten</a:t>
            </a:r>
            <a:r>
              <a:rPr lang="es-ES" sz="2900" dirty="0" smtClean="0">
                <a:solidFill>
                  <a:schemeClr val="tx1"/>
                </a:solidFill>
                <a:latin typeface="+mn-lt"/>
              </a:rPr>
              <a:t> </a:t>
            </a:r>
            <a:r>
              <a:rPr lang="es-ES" sz="2900" dirty="0" err="1" smtClean="0">
                <a:solidFill>
                  <a:schemeClr val="tx1"/>
                </a:solidFill>
                <a:latin typeface="+mn-lt"/>
              </a:rPr>
              <a:t>esimerkiksi</a:t>
            </a:r>
            <a:r>
              <a:rPr lang="es-ES" sz="2900" dirty="0" smtClean="0">
                <a:solidFill>
                  <a:schemeClr val="tx1"/>
                </a:solidFill>
                <a:latin typeface="+mn-lt"/>
              </a:rPr>
              <a:t>… </a:t>
            </a:r>
            <a:r>
              <a:rPr lang="fi-FI" sz="2900" dirty="0" err="1">
                <a:solidFill>
                  <a:schemeClr val="tx1"/>
                </a:solidFill>
                <a:latin typeface="+mn-lt"/>
              </a:rPr>
              <a:t>EPPOn</a:t>
            </a:r>
            <a:r>
              <a:rPr lang="fi-FI" sz="2900" dirty="0">
                <a:solidFill>
                  <a:schemeClr val="tx1"/>
                </a:solidFill>
                <a:latin typeface="+mn-lt"/>
              </a:rPr>
              <a:t> tutkintaa ja syytetoimia koskevien käytäntöjen </a:t>
            </a:r>
            <a:r>
              <a:rPr lang="fi-FI" sz="2900" dirty="0" smtClean="0">
                <a:solidFill>
                  <a:schemeClr val="tx1"/>
                </a:solidFill>
                <a:latin typeface="+mn-lt"/>
              </a:rPr>
              <a:t>asianmukaiseen </a:t>
            </a:r>
            <a:r>
              <a:rPr lang="fi-FI" sz="2900" dirty="0" err="1" smtClean="0">
                <a:solidFill>
                  <a:schemeClr val="tx1"/>
                </a:solidFill>
                <a:latin typeface="+mn-lt"/>
              </a:rPr>
              <a:t>äytäntöönpanoon</a:t>
            </a:r>
            <a:r>
              <a:rPr lang="fi-FI" sz="2900" dirty="0" smtClean="0">
                <a:solidFill>
                  <a:schemeClr val="tx1"/>
                </a:solidFill>
                <a:latin typeface="+mn-lt"/>
              </a:rPr>
              <a:t> </a:t>
            </a:r>
            <a:r>
              <a:rPr lang="fi-FI" sz="2900" dirty="0">
                <a:solidFill>
                  <a:schemeClr val="tx1"/>
                </a:solidFill>
                <a:latin typeface="+mn-lt"/>
              </a:rPr>
              <a:t>taikka periaatteellisiin tai </a:t>
            </a:r>
            <a:r>
              <a:rPr lang="fi-FI" sz="2900" dirty="0" err="1">
                <a:solidFill>
                  <a:schemeClr val="tx1"/>
                </a:solidFill>
                <a:latin typeface="+mn-lt"/>
              </a:rPr>
              <a:t>EPPOn</a:t>
            </a:r>
            <a:r>
              <a:rPr lang="fi-FI" sz="2900" dirty="0">
                <a:solidFill>
                  <a:schemeClr val="tx1"/>
                </a:solidFill>
                <a:latin typeface="+mn-lt"/>
              </a:rPr>
              <a:t> johdonmukaisen tutkinta- ja syytetoiminnan </a:t>
            </a:r>
            <a:r>
              <a:rPr lang="fi-FI" sz="2900" dirty="0" smtClean="0">
                <a:solidFill>
                  <a:schemeClr val="tx1"/>
                </a:solidFill>
                <a:latin typeface="+mn-lt"/>
              </a:rPr>
              <a:t>kehittämisen kannalta </a:t>
            </a:r>
            <a:r>
              <a:rPr lang="fi-FI" sz="2900" dirty="0">
                <a:solidFill>
                  <a:schemeClr val="tx1"/>
                </a:solidFill>
                <a:latin typeface="+mn-lt"/>
              </a:rPr>
              <a:t>huomattavan tärkeisiin kysymyksiin. </a:t>
            </a:r>
            <a:endParaRPr lang="fi-FI" sz="2900" dirty="0" smtClean="0">
              <a:solidFill>
                <a:schemeClr val="tx1"/>
              </a:solidFill>
              <a:latin typeface="+mn-lt"/>
            </a:endParaRPr>
          </a:p>
          <a:p>
            <a:pPr marL="0" indent="0">
              <a:buNone/>
            </a:pPr>
            <a:r>
              <a:rPr lang="es-ES" sz="2900" dirty="0" err="1" smtClean="0">
                <a:solidFill>
                  <a:schemeClr val="tx1"/>
                </a:solidFill>
                <a:latin typeface="+mn-lt"/>
              </a:rPr>
              <a:t>Hyv</a:t>
            </a:r>
            <a:r>
              <a:rPr lang="es-ES" sz="2900" dirty="0" err="1">
                <a:solidFill>
                  <a:schemeClr val="tx1"/>
                </a:solidFill>
                <a:latin typeface="+mn-lt"/>
              </a:rPr>
              <a:t>ä</a:t>
            </a:r>
            <a:r>
              <a:rPr lang="es-ES" sz="2900" dirty="0" err="1" smtClean="0">
                <a:solidFill>
                  <a:schemeClr val="tx1"/>
                </a:solidFill>
                <a:latin typeface="+mn-lt"/>
              </a:rPr>
              <a:t>ksyy</a:t>
            </a:r>
            <a:r>
              <a:rPr lang="es-ES" sz="2900" dirty="0" smtClean="0">
                <a:solidFill>
                  <a:schemeClr val="tx1"/>
                </a:solidFill>
                <a:latin typeface="+mn-lt"/>
              </a:rPr>
              <a:t> </a:t>
            </a:r>
            <a:r>
              <a:rPr lang="es-ES" sz="2900" dirty="0" err="1" smtClean="0">
                <a:solidFill>
                  <a:schemeClr val="tx1"/>
                </a:solidFill>
                <a:latin typeface="+mn-lt"/>
              </a:rPr>
              <a:t>sisäisen</a:t>
            </a:r>
            <a:r>
              <a:rPr lang="es-ES" sz="2900" dirty="0" smtClean="0">
                <a:solidFill>
                  <a:schemeClr val="tx1"/>
                </a:solidFill>
                <a:latin typeface="+mn-lt"/>
              </a:rPr>
              <a:t> </a:t>
            </a:r>
            <a:r>
              <a:rPr lang="es-ES" sz="2900" dirty="0" err="1" smtClean="0">
                <a:solidFill>
                  <a:schemeClr val="tx1"/>
                </a:solidFill>
                <a:latin typeface="+mn-lt"/>
              </a:rPr>
              <a:t>työjärjestyksen</a:t>
            </a:r>
            <a:r>
              <a:rPr lang="es-ES" sz="2900" dirty="0" smtClean="0">
                <a:solidFill>
                  <a:schemeClr val="tx1"/>
                </a:solidFill>
                <a:latin typeface="+mn-lt"/>
              </a:rPr>
              <a:t> ja </a:t>
            </a:r>
            <a:r>
              <a:rPr lang="es-ES" sz="2900" dirty="0" err="1" smtClean="0">
                <a:solidFill>
                  <a:schemeClr val="tx1"/>
                </a:solidFill>
                <a:latin typeface="+mn-lt"/>
              </a:rPr>
              <a:t>pysyvät</a:t>
            </a:r>
            <a:r>
              <a:rPr lang="es-ES" sz="2900" dirty="0" smtClean="0">
                <a:solidFill>
                  <a:schemeClr val="tx1"/>
                </a:solidFill>
                <a:latin typeface="+mn-lt"/>
              </a:rPr>
              <a:t> </a:t>
            </a:r>
            <a:r>
              <a:rPr lang="es-ES" sz="2900" dirty="0" err="1" smtClean="0">
                <a:solidFill>
                  <a:schemeClr val="tx1"/>
                </a:solidFill>
                <a:latin typeface="+mn-lt"/>
              </a:rPr>
              <a:t>jaostost</a:t>
            </a:r>
            <a:r>
              <a:rPr lang="es-ES" sz="2900" dirty="0" smtClean="0">
                <a:solidFill>
                  <a:schemeClr val="tx1"/>
                </a:solidFill>
                <a:latin typeface="+mn-lt"/>
              </a:rPr>
              <a:t> (ECP </a:t>
            </a:r>
            <a:r>
              <a:rPr lang="es-ES" sz="2900" dirty="0" err="1" smtClean="0">
                <a:solidFill>
                  <a:schemeClr val="tx1"/>
                </a:solidFill>
                <a:latin typeface="+mn-lt"/>
              </a:rPr>
              <a:t>ehdotuksen</a:t>
            </a:r>
            <a:r>
              <a:rPr lang="es-ES" sz="2900" dirty="0" smtClean="0">
                <a:solidFill>
                  <a:schemeClr val="tx1"/>
                </a:solidFill>
                <a:latin typeface="+mn-lt"/>
              </a:rPr>
              <a:t> </a:t>
            </a:r>
            <a:r>
              <a:rPr lang="es-ES" sz="2900" dirty="0" err="1" smtClean="0">
                <a:solidFill>
                  <a:schemeClr val="tx1"/>
                </a:solidFill>
                <a:latin typeface="+mn-lt"/>
              </a:rPr>
              <a:t>perusteella</a:t>
            </a:r>
            <a:r>
              <a:rPr lang="es-ES" sz="2900" dirty="0" smtClean="0">
                <a:solidFill>
                  <a:schemeClr val="tx1"/>
                </a:solidFill>
                <a:latin typeface="+mn-lt"/>
              </a:rPr>
              <a:t>)</a:t>
            </a:r>
            <a:endParaRPr lang="es-ES" sz="2900" dirty="0">
              <a:solidFill>
                <a:schemeClr val="tx1"/>
              </a:solidFill>
              <a:latin typeface="+mn-lt"/>
            </a:endParaRPr>
          </a:p>
          <a:p>
            <a:pPr>
              <a:buFont typeface="Wingdings" panose="05000000000000000000" pitchFamily="2" charset="2"/>
              <a:buChar char="Ø"/>
            </a:pPr>
            <a:r>
              <a:rPr lang="es-ES_tradnl" sz="2900" dirty="0" err="1" smtClean="0">
                <a:solidFill>
                  <a:schemeClr val="tx1"/>
                </a:solidFill>
                <a:latin typeface="+mn-lt"/>
              </a:rPr>
              <a:t>Päätökset</a:t>
            </a:r>
            <a:r>
              <a:rPr lang="es-ES_tradnl" sz="2900" dirty="0" smtClean="0">
                <a:solidFill>
                  <a:schemeClr val="tx1"/>
                </a:solidFill>
                <a:latin typeface="+mn-lt"/>
              </a:rPr>
              <a:t> </a:t>
            </a:r>
            <a:r>
              <a:rPr lang="es-ES_tradnl" sz="2900" dirty="0" err="1" smtClean="0">
                <a:solidFill>
                  <a:schemeClr val="tx1"/>
                </a:solidFill>
                <a:latin typeface="+mn-lt"/>
              </a:rPr>
              <a:t>yksinkertaisella</a:t>
            </a:r>
            <a:r>
              <a:rPr lang="es-ES_tradnl" sz="2900" dirty="0" smtClean="0">
                <a:solidFill>
                  <a:schemeClr val="tx1"/>
                </a:solidFill>
                <a:latin typeface="+mn-lt"/>
              </a:rPr>
              <a:t> </a:t>
            </a:r>
            <a:r>
              <a:rPr lang="es-ES_tradnl" sz="2900" dirty="0" err="1" smtClean="0">
                <a:solidFill>
                  <a:schemeClr val="tx1"/>
                </a:solidFill>
                <a:latin typeface="+mn-lt"/>
              </a:rPr>
              <a:t>enemmistöllä</a:t>
            </a:r>
            <a:r>
              <a:rPr lang="es-ES_tradnl" sz="2900" dirty="0" smtClean="0">
                <a:solidFill>
                  <a:schemeClr val="tx1"/>
                </a:solidFill>
                <a:latin typeface="+mn-lt"/>
              </a:rPr>
              <a:t>(“</a:t>
            </a:r>
            <a:r>
              <a:rPr lang="es-ES_tradnl" sz="2900" dirty="0" err="1" smtClean="0">
                <a:solidFill>
                  <a:schemeClr val="tx1"/>
                </a:solidFill>
                <a:latin typeface="+mn-lt"/>
              </a:rPr>
              <a:t>ihanteellisesti</a:t>
            </a:r>
            <a:r>
              <a:rPr lang="es-ES_tradnl" sz="2900" dirty="0" smtClean="0">
                <a:solidFill>
                  <a:schemeClr val="tx1"/>
                </a:solidFill>
                <a:latin typeface="+mn-lt"/>
              </a:rPr>
              <a:t>” </a:t>
            </a:r>
            <a:r>
              <a:rPr lang="es-ES_tradnl" sz="2900" dirty="0" err="1" smtClean="0">
                <a:solidFill>
                  <a:schemeClr val="tx1"/>
                </a:solidFill>
                <a:latin typeface="+mn-lt"/>
              </a:rPr>
              <a:t>yksimielisyys</a:t>
            </a:r>
            <a:r>
              <a:rPr lang="es-ES_tradnl" sz="2900" dirty="0" smtClean="0">
                <a:solidFill>
                  <a:schemeClr val="tx1"/>
                </a:solidFill>
                <a:latin typeface="+mn-lt"/>
              </a:rPr>
              <a:t>). </a:t>
            </a:r>
            <a:r>
              <a:rPr lang="fi-FI" sz="2900" dirty="0" smtClean="0">
                <a:solidFill>
                  <a:schemeClr val="tx1"/>
                </a:solidFill>
                <a:latin typeface="+mn-lt"/>
              </a:rPr>
              <a:t>Euroopan pääsyyttäjällä on ratkaiseva ääni tasatilanteessa.</a:t>
            </a:r>
            <a:endParaRPr lang="es-ES" sz="2900" dirty="0">
              <a:solidFill>
                <a:schemeClr val="tx1"/>
              </a:solidFill>
              <a:latin typeface="+mn-lt"/>
            </a:endParaRPr>
          </a:p>
          <a:p>
            <a:endParaRPr lang="es-ES" sz="2900" dirty="0"/>
          </a:p>
        </p:txBody>
      </p:sp>
      <p:sp>
        <p:nvSpPr>
          <p:cNvPr id="4" name="Dia számának helye 3">
            <a:extLst>
              <a:ext uri="{FF2B5EF4-FFF2-40B4-BE49-F238E27FC236}">
                <a16:creationId xmlns:a16="http://schemas.microsoft.com/office/drawing/2014/main" id="{67D42C57-A00A-45AE-9AE0-540406D1F2C9}"/>
              </a:ext>
            </a:extLst>
          </p:cNvPr>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761894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PYSYVÄT JAOSTOT(</a:t>
            </a:r>
            <a:r>
              <a:rPr lang="es-ES_tradnl" dirty="0" err="1" smtClean="0"/>
              <a:t>Artikla</a:t>
            </a:r>
            <a:r>
              <a:rPr lang="es-ES_tradnl" dirty="0" smtClean="0"/>
              <a:t> </a:t>
            </a:r>
            <a:r>
              <a:rPr lang="es-ES_tradnl" dirty="0"/>
              <a:t>10)</a:t>
            </a:r>
            <a:endParaRPr lang="es-ES" dirty="0"/>
          </a:p>
        </p:txBody>
      </p:sp>
      <p:sp>
        <p:nvSpPr>
          <p:cNvPr id="3" name="Marcador de contenido 2"/>
          <p:cNvSpPr>
            <a:spLocks noGrp="1"/>
          </p:cNvSpPr>
          <p:nvPr>
            <p:ph idx="1"/>
          </p:nvPr>
        </p:nvSpPr>
        <p:spPr/>
        <p:txBody>
          <a:bodyPr>
            <a:normAutofit lnSpcReduction="10000"/>
          </a:bodyPr>
          <a:lstStyle/>
          <a:p>
            <a:pPr>
              <a:buFont typeface="Wingdings" panose="05000000000000000000" pitchFamily="2" charset="2"/>
              <a:buChar char="Ø"/>
            </a:pPr>
            <a:r>
              <a:rPr lang="es-ES_tradnl" dirty="0">
                <a:solidFill>
                  <a:schemeClr val="tx1"/>
                </a:solidFill>
                <a:latin typeface="+mn-lt"/>
              </a:rPr>
              <a:t> </a:t>
            </a:r>
            <a:r>
              <a:rPr lang="es-ES_tradnl" dirty="0" err="1" smtClean="0">
                <a:solidFill>
                  <a:schemeClr val="tx1"/>
                </a:solidFill>
                <a:latin typeface="+mn-lt"/>
              </a:rPr>
              <a:t>Jokaisessa</a:t>
            </a:r>
            <a:r>
              <a:rPr lang="es-ES_tradnl" dirty="0" smtClean="0">
                <a:solidFill>
                  <a:schemeClr val="tx1"/>
                </a:solidFill>
                <a:latin typeface="+mn-lt"/>
              </a:rPr>
              <a:t> </a:t>
            </a:r>
            <a:r>
              <a:rPr lang="es-ES_tradnl" dirty="0" err="1" smtClean="0">
                <a:solidFill>
                  <a:schemeClr val="tx1"/>
                </a:solidFill>
                <a:latin typeface="+mn-lt"/>
              </a:rPr>
              <a:t>jaostossa</a:t>
            </a:r>
            <a:r>
              <a:rPr lang="es-ES_tradnl" dirty="0" smtClean="0">
                <a:solidFill>
                  <a:schemeClr val="tx1"/>
                </a:solidFill>
                <a:latin typeface="+mn-lt"/>
              </a:rPr>
              <a:t> </a:t>
            </a:r>
            <a:r>
              <a:rPr lang="es-ES_tradnl" dirty="0" err="1" smtClean="0">
                <a:solidFill>
                  <a:schemeClr val="tx1"/>
                </a:solidFill>
                <a:latin typeface="+mn-lt"/>
              </a:rPr>
              <a:t>on</a:t>
            </a:r>
            <a:r>
              <a:rPr lang="es-ES_tradnl" dirty="0" smtClean="0">
                <a:solidFill>
                  <a:schemeClr val="tx1"/>
                </a:solidFill>
                <a:latin typeface="+mn-lt"/>
              </a:rPr>
              <a:t> </a:t>
            </a:r>
            <a:r>
              <a:rPr lang="es-ES_tradnl" b="1" dirty="0" smtClean="0">
                <a:solidFill>
                  <a:schemeClr val="tx1"/>
                </a:solidFill>
                <a:latin typeface="+mn-lt"/>
              </a:rPr>
              <a:t>3 </a:t>
            </a:r>
            <a:r>
              <a:rPr lang="es-ES_tradnl" b="1" dirty="0" err="1" smtClean="0">
                <a:solidFill>
                  <a:schemeClr val="tx1"/>
                </a:solidFill>
                <a:latin typeface="+mn-lt"/>
              </a:rPr>
              <a:t>jäsentä</a:t>
            </a:r>
            <a:r>
              <a:rPr lang="es-ES_tradnl" b="1" dirty="0" smtClean="0">
                <a:solidFill>
                  <a:schemeClr val="tx1"/>
                </a:solidFill>
                <a:latin typeface="+mn-lt"/>
              </a:rPr>
              <a:t> </a:t>
            </a:r>
            <a:r>
              <a:rPr lang="es-ES_tradnl" dirty="0">
                <a:solidFill>
                  <a:schemeClr val="tx1"/>
                </a:solidFill>
                <a:latin typeface="+mn-lt"/>
              </a:rPr>
              <a:t>(2 </a:t>
            </a:r>
            <a:r>
              <a:rPr lang="es-ES_tradnl" dirty="0" err="1" smtClean="0">
                <a:solidFill>
                  <a:schemeClr val="tx1"/>
                </a:solidFill>
                <a:latin typeface="+mn-lt"/>
              </a:rPr>
              <a:t>Euroopan</a:t>
            </a:r>
            <a:r>
              <a:rPr lang="es-ES_tradnl" dirty="0" smtClean="0">
                <a:solidFill>
                  <a:schemeClr val="tx1"/>
                </a:solidFill>
                <a:latin typeface="+mn-lt"/>
              </a:rPr>
              <a:t> </a:t>
            </a:r>
            <a:r>
              <a:rPr lang="es-ES_tradnl" dirty="0" err="1" smtClean="0">
                <a:solidFill>
                  <a:schemeClr val="tx1"/>
                </a:solidFill>
                <a:latin typeface="+mn-lt"/>
              </a:rPr>
              <a:t>syyttäjää</a:t>
            </a:r>
            <a:r>
              <a:rPr lang="es-ES_tradnl" dirty="0" smtClean="0">
                <a:solidFill>
                  <a:schemeClr val="tx1"/>
                </a:solidFill>
                <a:latin typeface="+mn-lt"/>
              </a:rPr>
              <a:t>+ </a:t>
            </a:r>
            <a:r>
              <a:rPr lang="es-ES_tradnl" dirty="0" err="1" smtClean="0">
                <a:solidFill>
                  <a:schemeClr val="tx1"/>
                </a:solidFill>
                <a:latin typeface="+mn-lt"/>
              </a:rPr>
              <a:t>puheenjohtajana</a:t>
            </a:r>
            <a:r>
              <a:rPr lang="es-ES_tradnl" dirty="0" smtClean="0">
                <a:solidFill>
                  <a:schemeClr val="tx1"/>
                </a:solidFill>
                <a:latin typeface="+mn-lt"/>
              </a:rPr>
              <a:t> </a:t>
            </a:r>
            <a:r>
              <a:rPr lang="es-ES_tradnl" dirty="0" err="1" smtClean="0">
                <a:solidFill>
                  <a:schemeClr val="tx1"/>
                </a:solidFill>
                <a:latin typeface="+mn-lt"/>
              </a:rPr>
              <a:t>Euroopan</a:t>
            </a:r>
            <a:r>
              <a:rPr lang="es-ES_tradnl" dirty="0" smtClean="0">
                <a:solidFill>
                  <a:schemeClr val="tx1"/>
                </a:solidFill>
                <a:latin typeface="+mn-lt"/>
              </a:rPr>
              <a:t> </a:t>
            </a:r>
            <a:r>
              <a:rPr lang="es-ES_tradnl" dirty="0" err="1" smtClean="0">
                <a:solidFill>
                  <a:schemeClr val="tx1"/>
                </a:solidFill>
                <a:latin typeface="+mn-lt"/>
              </a:rPr>
              <a:t>pääsyyttäjä</a:t>
            </a:r>
            <a:r>
              <a:rPr lang="es-ES_tradnl" dirty="0" smtClean="0">
                <a:solidFill>
                  <a:schemeClr val="tx1"/>
                </a:solidFill>
                <a:latin typeface="+mn-lt"/>
              </a:rPr>
              <a:t> </a:t>
            </a:r>
            <a:r>
              <a:rPr lang="es-ES_tradnl" dirty="0" err="1" smtClean="0">
                <a:solidFill>
                  <a:schemeClr val="tx1"/>
                </a:solidFill>
                <a:latin typeface="+mn-lt"/>
              </a:rPr>
              <a:t>Prosecutor</a:t>
            </a:r>
            <a:r>
              <a:rPr lang="es-ES_tradnl" dirty="0">
                <a:solidFill>
                  <a:schemeClr val="tx1"/>
                </a:solidFill>
                <a:latin typeface="+mn-lt"/>
              </a:rPr>
              <a:t>, </a:t>
            </a:r>
            <a:r>
              <a:rPr lang="es-ES_tradnl" dirty="0" err="1" smtClean="0">
                <a:solidFill>
                  <a:schemeClr val="tx1"/>
                </a:solidFill>
                <a:latin typeface="+mn-lt"/>
              </a:rPr>
              <a:t>toinen</a:t>
            </a:r>
            <a:r>
              <a:rPr lang="es-ES_tradnl" dirty="0" smtClean="0">
                <a:solidFill>
                  <a:schemeClr val="tx1"/>
                </a:solidFill>
                <a:latin typeface="+mn-lt"/>
              </a:rPr>
              <a:t> </a:t>
            </a:r>
            <a:r>
              <a:rPr lang="es-ES_tradnl" dirty="0" err="1" smtClean="0">
                <a:solidFill>
                  <a:schemeClr val="tx1"/>
                </a:solidFill>
                <a:latin typeface="+mn-lt"/>
              </a:rPr>
              <a:t>varapääsyyttäjistä</a:t>
            </a:r>
            <a:r>
              <a:rPr lang="es-ES_tradnl" dirty="0" smtClean="0">
                <a:solidFill>
                  <a:schemeClr val="tx1"/>
                </a:solidFill>
                <a:latin typeface="+mn-lt"/>
              </a:rPr>
              <a:t> </a:t>
            </a:r>
            <a:r>
              <a:rPr lang="es-ES_tradnl" dirty="0" err="1" smtClean="0">
                <a:solidFill>
                  <a:schemeClr val="tx1"/>
                </a:solidFill>
                <a:latin typeface="+mn-lt"/>
              </a:rPr>
              <a:t>tai</a:t>
            </a:r>
            <a:r>
              <a:rPr lang="es-ES_tradnl" dirty="0" smtClean="0">
                <a:solidFill>
                  <a:schemeClr val="tx1"/>
                </a:solidFill>
                <a:latin typeface="+mn-lt"/>
              </a:rPr>
              <a:t> </a:t>
            </a:r>
            <a:r>
              <a:rPr lang="es-ES_tradnl" dirty="0" err="1" smtClean="0">
                <a:solidFill>
                  <a:schemeClr val="tx1"/>
                </a:solidFill>
                <a:latin typeface="+mn-lt"/>
              </a:rPr>
              <a:t>toinen</a:t>
            </a:r>
            <a:r>
              <a:rPr lang="es-ES_tradnl" dirty="0" smtClean="0">
                <a:solidFill>
                  <a:schemeClr val="tx1"/>
                </a:solidFill>
                <a:latin typeface="+mn-lt"/>
              </a:rPr>
              <a:t> </a:t>
            </a:r>
            <a:r>
              <a:rPr lang="es-ES_tradnl" dirty="0" err="1" smtClean="0">
                <a:solidFill>
                  <a:schemeClr val="tx1"/>
                </a:solidFill>
                <a:latin typeface="+mn-lt"/>
              </a:rPr>
              <a:t>European</a:t>
            </a:r>
            <a:r>
              <a:rPr lang="es-ES_tradnl" dirty="0" smtClean="0">
                <a:solidFill>
                  <a:schemeClr val="tx1"/>
                </a:solidFill>
                <a:latin typeface="+mn-lt"/>
              </a:rPr>
              <a:t> </a:t>
            </a:r>
            <a:r>
              <a:rPr lang="es-ES_tradnl" dirty="0" err="1" smtClean="0">
                <a:solidFill>
                  <a:schemeClr val="tx1"/>
                </a:solidFill>
                <a:latin typeface="+mn-lt"/>
              </a:rPr>
              <a:t>syyttäjäjä</a:t>
            </a:r>
            <a:r>
              <a:rPr lang="es-ES_tradnl" dirty="0" smtClean="0">
                <a:solidFill>
                  <a:schemeClr val="tx1"/>
                </a:solidFill>
                <a:latin typeface="+mn-lt"/>
              </a:rPr>
              <a:t>)</a:t>
            </a:r>
            <a:endParaRPr lang="es-ES_tradnl" dirty="0">
              <a:solidFill>
                <a:schemeClr val="tx1"/>
              </a:solidFill>
              <a:latin typeface="+mn-lt"/>
            </a:endParaRPr>
          </a:p>
          <a:p>
            <a:pPr>
              <a:buFont typeface="Wingdings" panose="05000000000000000000" pitchFamily="2" charset="2"/>
              <a:buChar char="Ø"/>
            </a:pPr>
            <a:r>
              <a:rPr lang="es-ES_tradnl" dirty="0" err="1" smtClean="0">
                <a:solidFill>
                  <a:schemeClr val="tx1"/>
                </a:solidFill>
                <a:latin typeface="+mn-lt"/>
              </a:rPr>
              <a:t>Keskeisen</a:t>
            </a:r>
            <a:r>
              <a:rPr lang="es-ES_tradnl" dirty="0" smtClean="0">
                <a:solidFill>
                  <a:schemeClr val="tx1"/>
                </a:solidFill>
                <a:latin typeface="+mn-lt"/>
              </a:rPr>
              <a:t> </a:t>
            </a:r>
            <a:r>
              <a:rPr lang="es-ES_tradnl" dirty="0" err="1" smtClean="0">
                <a:solidFill>
                  <a:schemeClr val="tx1"/>
                </a:solidFill>
                <a:latin typeface="+mn-lt"/>
              </a:rPr>
              <a:t>päätöksentekovaltuudet</a:t>
            </a:r>
            <a:r>
              <a:rPr lang="es-ES_tradnl" dirty="0" smtClean="0">
                <a:solidFill>
                  <a:schemeClr val="tx1"/>
                </a:solidFill>
                <a:latin typeface="+mn-lt"/>
              </a:rPr>
              <a:t>: </a:t>
            </a:r>
            <a:endParaRPr lang="es-ES_tradnl" dirty="0">
              <a:solidFill>
                <a:schemeClr val="tx1"/>
              </a:solidFill>
              <a:latin typeface="+mn-lt"/>
            </a:endParaRPr>
          </a:p>
          <a:p>
            <a:pPr marL="0" indent="0">
              <a:buNone/>
            </a:pPr>
            <a:r>
              <a:rPr lang="fi-FI" dirty="0">
                <a:solidFill>
                  <a:schemeClr val="tx1"/>
                </a:solidFill>
                <a:latin typeface="+mn-lt"/>
              </a:rPr>
              <a:t>seuraavat ja johtavat valtuutettujen Euroopan syyttäjien suorittamia tutkinta- ja syytetoimia </a:t>
            </a:r>
            <a:r>
              <a:rPr lang="fi-FI" dirty="0" smtClean="0">
                <a:solidFill>
                  <a:schemeClr val="tx1"/>
                </a:solidFill>
                <a:latin typeface="+mn-lt"/>
              </a:rPr>
              <a:t>yksittäisissä rikosasioissa ja varmistavat </a:t>
            </a:r>
            <a:r>
              <a:rPr lang="fi-FI" dirty="0">
                <a:solidFill>
                  <a:schemeClr val="tx1"/>
                </a:solidFill>
                <a:latin typeface="+mn-lt"/>
              </a:rPr>
              <a:t>myös tutkinnan ja syytetoimien koordinoinnin rajat </a:t>
            </a:r>
            <a:r>
              <a:rPr lang="fi-FI" dirty="0" smtClean="0">
                <a:solidFill>
                  <a:schemeClr val="tx1"/>
                </a:solidFill>
                <a:latin typeface="+mn-lt"/>
              </a:rPr>
              <a:t>ylittävissä tutkinnoissa</a:t>
            </a:r>
            <a:endParaRPr lang="fi-FI" dirty="0">
              <a:solidFill>
                <a:schemeClr val="tx1"/>
              </a:solidFill>
              <a:latin typeface="+mn-lt"/>
            </a:endParaRPr>
          </a:p>
          <a:p>
            <a:pPr marL="0" indent="0">
              <a:buNone/>
            </a:pPr>
            <a:r>
              <a:rPr lang="es-ES_tradnl" dirty="0" err="1" smtClean="0">
                <a:solidFill>
                  <a:schemeClr val="tx1"/>
                </a:solidFill>
                <a:latin typeface="+mn-lt"/>
              </a:rPr>
              <a:t>Operatiivinen</a:t>
            </a:r>
            <a:r>
              <a:rPr lang="es-ES_tradnl" dirty="0" smtClean="0">
                <a:solidFill>
                  <a:schemeClr val="tx1"/>
                </a:solidFill>
                <a:latin typeface="+mn-lt"/>
              </a:rPr>
              <a:t> </a:t>
            </a:r>
            <a:r>
              <a:rPr lang="es-ES_tradnl" dirty="0" err="1" smtClean="0">
                <a:solidFill>
                  <a:schemeClr val="tx1"/>
                </a:solidFill>
                <a:latin typeface="+mn-lt"/>
              </a:rPr>
              <a:t>päätksenteko</a:t>
            </a:r>
            <a:r>
              <a:rPr lang="es-ES_tradnl" dirty="0" smtClean="0">
                <a:solidFill>
                  <a:schemeClr val="tx1"/>
                </a:solidFill>
                <a:latin typeface="+mn-lt"/>
              </a:rPr>
              <a:t> </a:t>
            </a:r>
            <a:r>
              <a:rPr lang="es-ES_tradnl" dirty="0" err="1" smtClean="0">
                <a:solidFill>
                  <a:schemeClr val="tx1"/>
                </a:solidFill>
                <a:latin typeface="+mn-lt"/>
              </a:rPr>
              <a:t>yksittäisissa</a:t>
            </a:r>
            <a:r>
              <a:rPr lang="es-ES_tradnl" dirty="0" smtClean="0">
                <a:solidFill>
                  <a:schemeClr val="tx1"/>
                </a:solidFill>
                <a:latin typeface="+mn-lt"/>
              </a:rPr>
              <a:t> </a:t>
            </a:r>
            <a:r>
              <a:rPr lang="es-ES_tradnl" dirty="0" err="1" smtClean="0">
                <a:solidFill>
                  <a:schemeClr val="tx1"/>
                </a:solidFill>
                <a:latin typeface="+mn-lt"/>
              </a:rPr>
              <a:t>tutkinnoissa</a:t>
            </a:r>
            <a:r>
              <a:rPr lang="es-ES_tradnl" dirty="0" smtClean="0">
                <a:solidFill>
                  <a:schemeClr val="tx1"/>
                </a:solidFill>
                <a:latin typeface="+mn-lt"/>
              </a:rPr>
              <a:t>: </a:t>
            </a:r>
            <a:r>
              <a:rPr lang="es-ES_tradnl" dirty="0" err="1" smtClean="0">
                <a:solidFill>
                  <a:schemeClr val="tx1"/>
                </a:solidFill>
                <a:latin typeface="+mn-lt"/>
              </a:rPr>
              <a:t>syytteen</a:t>
            </a:r>
            <a:r>
              <a:rPr lang="es-ES_tradnl" dirty="0" smtClean="0">
                <a:solidFill>
                  <a:schemeClr val="tx1"/>
                </a:solidFill>
                <a:latin typeface="+mn-lt"/>
              </a:rPr>
              <a:t> </a:t>
            </a:r>
            <a:r>
              <a:rPr lang="es-ES_tradnl" dirty="0" err="1" smtClean="0">
                <a:solidFill>
                  <a:schemeClr val="tx1"/>
                </a:solidFill>
                <a:latin typeface="+mn-lt"/>
              </a:rPr>
              <a:t>nostaminen</a:t>
            </a:r>
            <a:r>
              <a:rPr lang="es-ES_tradnl" dirty="0" smtClean="0">
                <a:solidFill>
                  <a:schemeClr val="tx1"/>
                </a:solidFill>
                <a:latin typeface="+mn-lt"/>
              </a:rPr>
              <a:t>/</a:t>
            </a:r>
            <a:r>
              <a:rPr lang="es-ES_tradnl" dirty="0" err="1" smtClean="0">
                <a:solidFill>
                  <a:schemeClr val="tx1"/>
                </a:solidFill>
                <a:latin typeface="+mn-lt"/>
              </a:rPr>
              <a:t>tutkinnan</a:t>
            </a:r>
            <a:r>
              <a:rPr lang="es-ES_tradnl" dirty="0" smtClean="0">
                <a:solidFill>
                  <a:schemeClr val="tx1"/>
                </a:solidFill>
                <a:latin typeface="+mn-lt"/>
              </a:rPr>
              <a:t> </a:t>
            </a:r>
            <a:r>
              <a:rPr lang="es-ES_tradnl" dirty="0" err="1" smtClean="0">
                <a:solidFill>
                  <a:schemeClr val="tx1"/>
                </a:solidFill>
                <a:latin typeface="+mn-lt"/>
              </a:rPr>
              <a:t>lopettaminen</a:t>
            </a:r>
            <a:r>
              <a:rPr lang="es-ES_tradnl" dirty="0" smtClean="0">
                <a:solidFill>
                  <a:schemeClr val="tx1"/>
                </a:solidFill>
                <a:latin typeface="+mn-lt"/>
              </a:rPr>
              <a:t>/</a:t>
            </a:r>
            <a:r>
              <a:rPr lang="es-ES_tradnl" dirty="0" err="1" smtClean="0">
                <a:solidFill>
                  <a:schemeClr val="tx1"/>
                </a:solidFill>
                <a:latin typeface="+mn-lt"/>
              </a:rPr>
              <a:t>sovittelu</a:t>
            </a:r>
            <a:r>
              <a:rPr lang="es-ES_tradnl" dirty="0" smtClean="0">
                <a:solidFill>
                  <a:schemeClr val="tx1"/>
                </a:solidFill>
                <a:latin typeface="+mn-lt"/>
              </a:rPr>
              <a:t>/</a:t>
            </a:r>
            <a:r>
              <a:rPr lang="es-ES_tradnl" dirty="0" err="1" smtClean="0">
                <a:solidFill>
                  <a:schemeClr val="tx1"/>
                </a:solidFill>
                <a:latin typeface="+mn-lt"/>
              </a:rPr>
              <a:t>tutkinnan</a:t>
            </a:r>
            <a:r>
              <a:rPr lang="es-ES_tradnl" dirty="0" smtClean="0">
                <a:solidFill>
                  <a:schemeClr val="tx1"/>
                </a:solidFill>
                <a:latin typeface="+mn-lt"/>
              </a:rPr>
              <a:t> </a:t>
            </a:r>
            <a:r>
              <a:rPr lang="es-ES_tradnl" dirty="0" err="1" smtClean="0">
                <a:solidFill>
                  <a:schemeClr val="tx1"/>
                </a:solidFill>
                <a:latin typeface="+mn-lt"/>
              </a:rPr>
              <a:t>siirtäminen</a:t>
            </a:r>
            <a:r>
              <a:rPr lang="es-ES_tradnl" dirty="0" smtClean="0">
                <a:solidFill>
                  <a:schemeClr val="tx1"/>
                </a:solidFill>
                <a:latin typeface="+mn-lt"/>
              </a:rPr>
              <a:t> </a:t>
            </a:r>
            <a:r>
              <a:rPr lang="es-ES_tradnl" dirty="0" err="1" smtClean="0">
                <a:solidFill>
                  <a:schemeClr val="tx1"/>
                </a:solidFill>
                <a:latin typeface="+mn-lt"/>
              </a:rPr>
              <a:t>kansalliselle</a:t>
            </a:r>
            <a:r>
              <a:rPr lang="es-ES_tradnl" dirty="0" smtClean="0">
                <a:solidFill>
                  <a:schemeClr val="tx1"/>
                </a:solidFill>
                <a:latin typeface="+mn-lt"/>
              </a:rPr>
              <a:t> </a:t>
            </a:r>
            <a:r>
              <a:rPr lang="es-ES_tradnl" dirty="0" err="1" smtClean="0">
                <a:solidFill>
                  <a:schemeClr val="tx1"/>
                </a:solidFill>
                <a:latin typeface="+mn-lt"/>
              </a:rPr>
              <a:t>viranomaiselle</a:t>
            </a:r>
            <a:r>
              <a:rPr lang="es-ES_tradnl" dirty="0" smtClean="0">
                <a:solidFill>
                  <a:schemeClr val="tx1"/>
                </a:solidFill>
                <a:latin typeface="+mn-lt"/>
              </a:rPr>
              <a:t>/</a:t>
            </a:r>
            <a:r>
              <a:rPr lang="es-ES_tradnl" dirty="0" err="1" smtClean="0">
                <a:solidFill>
                  <a:schemeClr val="tx1"/>
                </a:solidFill>
                <a:latin typeface="+mn-lt"/>
              </a:rPr>
              <a:t>tutkinnan</a:t>
            </a:r>
            <a:r>
              <a:rPr lang="es-ES_tradnl" dirty="0" smtClean="0">
                <a:solidFill>
                  <a:schemeClr val="tx1"/>
                </a:solidFill>
                <a:latin typeface="+mn-lt"/>
              </a:rPr>
              <a:t> </a:t>
            </a:r>
            <a:r>
              <a:rPr lang="es-ES_tradnl" dirty="0" err="1" smtClean="0">
                <a:solidFill>
                  <a:schemeClr val="tx1"/>
                </a:solidFill>
                <a:latin typeface="+mn-lt"/>
              </a:rPr>
              <a:t>avaaminen</a:t>
            </a:r>
            <a:r>
              <a:rPr lang="es-ES_tradnl" dirty="0" smtClean="0">
                <a:solidFill>
                  <a:schemeClr val="tx1"/>
                </a:solidFill>
                <a:latin typeface="+mn-lt"/>
              </a:rPr>
              <a:t> </a:t>
            </a:r>
            <a:r>
              <a:rPr lang="es-ES_tradnl" dirty="0" err="1" smtClean="0">
                <a:solidFill>
                  <a:schemeClr val="tx1"/>
                </a:solidFill>
                <a:latin typeface="+mn-lt"/>
              </a:rPr>
              <a:t>uudelleen</a:t>
            </a:r>
            <a:r>
              <a:rPr lang="es-ES_tradnl" dirty="0" smtClean="0">
                <a:solidFill>
                  <a:schemeClr val="tx1"/>
                </a:solidFill>
                <a:latin typeface="+mn-lt"/>
              </a:rPr>
              <a:t>/</a:t>
            </a:r>
            <a:r>
              <a:rPr lang="es-ES_tradnl" dirty="0" err="1" smtClean="0">
                <a:solidFill>
                  <a:schemeClr val="tx1"/>
                </a:solidFill>
                <a:latin typeface="+mn-lt"/>
              </a:rPr>
              <a:t>tutkinnan</a:t>
            </a:r>
            <a:r>
              <a:rPr lang="es-ES_tradnl" dirty="0" smtClean="0">
                <a:solidFill>
                  <a:schemeClr val="tx1"/>
                </a:solidFill>
                <a:latin typeface="+mn-lt"/>
              </a:rPr>
              <a:t> </a:t>
            </a:r>
            <a:r>
              <a:rPr lang="es-ES_tradnl" dirty="0" err="1" smtClean="0">
                <a:solidFill>
                  <a:schemeClr val="tx1"/>
                </a:solidFill>
                <a:latin typeface="+mn-lt"/>
              </a:rPr>
              <a:t>siirtäminen</a:t>
            </a:r>
            <a:endParaRPr lang="es-ES_tradnl" dirty="0" smtClean="0">
              <a:solidFill>
                <a:schemeClr val="tx1"/>
              </a:solidFill>
              <a:latin typeface="+mn-lt"/>
            </a:endParaRPr>
          </a:p>
          <a:p>
            <a:pPr marL="0" indent="0">
              <a:buNone/>
            </a:pPr>
            <a:r>
              <a:rPr lang="es-ES_tradnl" dirty="0" err="1" smtClean="0">
                <a:solidFill>
                  <a:schemeClr val="tx1"/>
                </a:solidFill>
                <a:latin typeface="+mn-lt"/>
              </a:rPr>
              <a:t>Ohjeistaa</a:t>
            </a:r>
            <a:r>
              <a:rPr lang="es-ES_tradnl" dirty="0" smtClean="0">
                <a:solidFill>
                  <a:schemeClr val="tx1"/>
                </a:solidFill>
                <a:latin typeface="+mn-lt"/>
              </a:rPr>
              <a:t> EDP </a:t>
            </a:r>
            <a:r>
              <a:rPr lang="es-ES_tradnl" dirty="0" err="1" smtClean="0">
                <a:solidFill>
                  <a:schemeClr val="tx1"/>
                </a:solidFill>
                <a:latin typeface="+mn-lt"/>
              </a:rPr>
              <a:t>avaamaan</a:t>
            </a:r>
            <a:r>
              <a:rPr lang="es-ES_tradnl" dirty="0" smtClean="0">
                <a:solidFill>
                  <a:schemeClr val="tx1"/>
                </a:solidFill>
                <a:latin typeface="+mn-lt"/>
              </a:rPr>
              <a:t> </a:t>
            </a:r>
            <a:r>
              <a:rPr lang="es-ES_tradnl" dirty="0" err="1" smtClean="0">
                <a:solidFill>
                  <a:schemeClr val="tx1"/>
                </a:solidFill>
                <a:latin typeface="+mn-lt"/>
              </a:rPr>
              <a:t>tutkinta</a:t>
            </a:r>
            <a:r>
              <a:rPr lang="es-ES_tradnl" dirty="0" smtClean="0">
                <a:solidFill>
                  <a:schemeClr val="tx1"/>
                </a:solidFill>
                <a:latin typeface="+mn-lt"/>
              </a:rPr>
              <a:t>/ </a:t>
            </a:r>
            <a:r>
              <a:rPr lang="es-ES_tradnl" dirty="0" err="1" smtClean="0">
                <a:solidFill>
                  <a:schemeClr val="tx1"/>
                </a:solidFill>
                <a:latin typeface="+mn-lt"/>
              </a:rPr>
              <a:t>ottamaan</a:t>
            </a:r>
            <a:r>
              <a:rPr lang="es-ES_tradnl" dirty="0" smtClean="0">
                <a:solidFill>
                  <a:schemeClr val="tx1"/>
                </a:solidFill>
                <a:latin typeface="+mn-lt"/>
              </a:rPr>
              <a:t> </a:t>
            </a:r>
            <a:r>
              <a:rPr lang="es-ES_tradnl" dirty="0" err="1" smtClean="0">
                <a:solidFill>
                  <a:schemeClr val="tx1"/>
                </a:solidFill>
                <a:latin typeface="+mn-lt"/>
              </a:rPr>
              <a:t>tutkinta</a:t>
            </a:r>
            <a:r>
              <a:rPr lang="es-ES_tradnl" dirty="0" smtClean="0">
                <a:solidFill>
                  <a:schemeClr val="tx1"/>
                </a:solidFill>
                <a:latin typeface="+mn-lt"/>
              </a:rPr>
              <a:t> </a:t>
            </a:r>
            <a:r>
              <a:rPr lang="es-ES_tradnl" dirty="0" err="1" smtClean="0">
                <a:solidFill>
                  <a:schemeClr val="tx1"/>
                </a:solidFill>
                <a:latin typeface="+mn-lt"/>
              </a:rPr>
              <a:t>voi</a:t>
            </a:r>
            <a:r>
              <a:rPr lang="es-ES_tradnl" dirty="0" smtClean="0">
                <a:solidFill>
                  <a:schemeClr val="tx1"/>
                </a:solidFill>
                <a:latin typeface="+mn-lt"/>
              </a:rPr>
              <a:t> </a:t>
            </a:r>
            <a:r>
              <a:rPr lang="es-ES_tradnl" dirty="0" err="1" smtClean="0">
                <a:solidFill>
                  <a:schemeClr val="tx1"/>
                </a:solidFill>
                <a:latin typeface="+mn-lt"/>
              </a:rPr>
              <a:t>antaa</a:t>
            </a:r>
            <a:r>
              <a:rPr lang="es-ES_tradnl" dirty="0" smtClean="0">
                <a:solidFill>
                  <a:schemeClr val="tx1"/>
                </a:solidFill>
                <a:latin typeface="+mn-lt"/>
              </a:rPr>
              <a:t> </a:t>
            </a:r>
            <a:r>
              <a:rPr lang="es-ES_tradnl" dirty="0" err="1" smtClean="0">
                <a:solidFill>
                  <a:schemeClr val="tx1"/>
                </a:solidFill>
                <a:latin typeface="+mn-lt"/>
              </a:rPr>
              <a:t>ohjeita</a:t>
            </a:r>
            <a:r>
              <a:rPr lang="es-ES_tradnl" dirty="0" smtClean="0">
                <a:solidFill>
                  <a:schemeClr val="tx1"/>
                </a:solidFill>
                <a:latin typeface="+mn-lt"/>
              </a:rPr>
              <a:t> </a:t>
            </a:r>
            <a:r>
              <a:rPr lang="es-ES_tradnl" dirty="0" err="1" smtClean="0">
                <a:solidFill>
                  <a:schemeClr val="tx1"/>
                </a:solidFill>
                <a:latin typeface="+mn-lt"/>
              </a:rPr>
              <a:t>käsittelevälle</a:t>
            </a:r>
            <a:r>
              <a:rPr lang="es-ES_tradnl" dirty="0" smtClean="0">
                <a:solidFill>
                  <a:schemeClr val="tx1"/>
                </a:solidFill>
                <a:latin typeface="+mn-lt"/>
              </a:rPr>
              <a:t> </a:t>
            </a:r>
            <a:r>
              <a:rPr lang="es-ES_tradnl" dirty="0" err="1" smtClean="0">
                <a:solidFill>
                  <a:schemeClr val="tx1"/>
                </a:solidFill>
                <a:latin typeface="+mn-lt"/>
              </a:rPr>
              <a:t>EDPlle</a:t>
            </a:r>
            <a:r>
              <a:rPr lang="es-ES_tradnl" dirty="0" smtClean="0">
                <a:solidFill>
                  <a:schemeClr val="tx1"/>
                </a:solidFill>
                <a:latin typeface="+mn-lt"/>
              </a:rPr>
              <a:t>.</a:t>
            </a:r>
            <a:endParaRPr lang="es-ES_tradnl" dirty="0">
              <a:solidFill>
                <a:schemeClr val="tx1"/>
              </a:solidFill>
              <a:latin typeface="+mn-lt"/>
            </a:endParaRPr>
          </a:p>
          <a:p>
            <a:pPr>
              <a:buFont typeface="Wingdings" panose="05000000000000000000" pitchFamily="2" charset="2"/>
              <a:buChar char="Ø"/>
            </a:pPr>
            <a:r>
              <a:rPr lang="es-ES_tradnl" dirty="0">
                <a:solidFill>
                  <a:schemeClr val="tx1"/>
                </a:solidFill>
                <a:latin typeface="+mn-lt"/>
              </a:rPr>
              <a:t> </a:t>
            </a:r>
            <a:r>
              <a:rPr lang="es-ES_tradnl" dirty="0" err="1" smtClean="0">
                <a:solidFill>
                  <a:schemeClr val="tx1"/>
                </a:solidFill>
                <a:latin typeface="+mn-lt"/>
              </a:rPr>
              <a:t>Päätökset</a:t>
            </a:r>
            <a:r>
              <a:rPr lang="es-ES_tradnl" dirty="0" smtClean="0">
                <a:solidFill>
                  <a:schemeClr val="tx1"/>
                </a:solidFill>
                <a:latin typeface="+mn-lt"/>
              </a:rPr>
              <a:t> </a:t>
            </a:r>
            <a:r>
              <a:rPr lang="es-ES_tradnl" dirty="0" err="1" smtClean="0">
                <a:solidFill>
                  <a:schemeClr val="tx1"/>
                </a:solidFill>
                <a:latin typeface="+mn-lt"/>
              </a:rPr>
              <a:t>yksinkertaisella</a:t>
            </a:r>
            <a:r>
              <a:rPr lang="es-ES_tradnl" dirty="0" smtClean="0">
                <a:solidFill>
                  <a:schemeClr val="tx1"/>
                </a:solidFill>
                <a:latin typeface="+mn-lt"/>
              </a:rPr>
              <a:t> </a:t>
            </a:r>
            <a:r>
              <a:rPr lang="es-ES_tradnl" dirty="0" err="1" smtClean="0">
                <a:solidFill>
                  <a:schemeClr val="tx1"/>
                </a:solidFill>
                <a:latin typeface="+mn-lt"/>
              </a:rPr>
              <a:t>enemmistöllä</a:t>
            </a:r>
            <a:r>
              <a:rPr lang="es-ES_tradnl" dirty="0" smtClean="0">
                <a:solidFill>
                  <a:schemeClr val="tx1"/>
                </a:solidFill>
                <a:latin typeface="+mn-lt"/>
              </a:rPr>
              <a:t> (</a:t>
            </a:r>
            <a:r>
              <a:rPr lang="es-ES_tradnl" dirty="0" err="1" smtClean="0">
                <a:solidFill>
                  <a:schemeClr val="tx1"/>
                </a:solidFill>
                <a:latin typeface="+mn-lt"/>
              </a:rPr>
              <a:t>valvova</a:t>
            </a:r>
            <a:r>
              <a:rPr lang="es-ES_tradnl" dirty="0" smtClean="0">
                <a:solidFill>
                  <a:schemeClr val="tx1"/>
                </a:solidFill>
                <a:latin typeface="+mn-lt"/>
              </a:rPr>
              <a:t> </a:t>
            </a:r>
            <a:r>
              <a:rPr lang="es-ES_tradnl" dirty="0" err="1" smtClean="0">
                <a:solidFill>
                  <a:schemeClr val="tx1"/>
                </a:solidFill>
                <a:latin typeface="+mn-lt"/>
              </a:rPr>
              <a:t>Euroopan</a:t>
            </a:r>
            <a:r>
              <a:rPr lang="es-ES_tradnl" dirty="0" smtClean="0">
                <a:solidFill>
                  <a:schemeClr val="tx1"/>
                </a:solidFill>
                <a:latin typeface="+mn-lt"/>
              </a:rPr>
              <a:t> </a:t>
            </a:r>
            <a:r>
              <a:rPr lang="es-ES_tradnl" dirty="0" err="1" smtClean="0">
                <a:solidFill>
                  <a:schemeClr val="tx1"/>
                </a:solidFill>
                <a:latin typeface="+mn-lt"/>
              </a:rPr>
              <a:t>syyttäjä</a:t>
            </a:r>
            <a:r>
              <a:rPr lang="es-ES_tradnl" dirty="0" smtClean="0">
                <a:solidFill>
                  <a:schemeClr val="tx1"/>
                </a:solidFill>
                <a:latin typeface="+mn-lt"/>
              </a:rPr>
              <a:t> </a:t>
            </a:r>
            <a:r>
              <a:rPr lang="es-ES_tradnl" dirty="0" err="1" smtClean="0">
                <a:solidFill>
                  <a:schemeClr val="tx1"/>
                </a:solidFill>
                <a:latin typeface="+mn-lt"/>
              </a:rPr>
              <a:t>osallistuu</a:t>
            </a:r>
            <a:r>
              <a:rPr lang="es-ES_tradnl" dirty="0" smtClean="0">
                <a:solidFill>
                  <a:schemeClr val="tx1"/>
                </a:solidFill>
                <a:latin typeface="+mn-lt"/>
              </a:rPr>
              <a:t> </a:t>
            </a:r>
            <a:r>
              <a:rPr lang="es-ES_tradnl" dirty="0" err="1" smtClean="0">
                <a:solidFill>
                  <a:schemeClr val="tx1"/>
                </a:solidFill>
                <a:latin typeface="+mn-lt"/>
              </a:rPr>
              <a:t>päätöksentekoon</a:t>
            </a:r>
            <a:r>
              <a:rPr lang="es-ES_tradnl" dirty="0" smtClean="0">
                <a:solidFill>
                  <a:schemeClr val="tx1"/>
                </a:solidFill>
                <a:latin typeface="+mn-lt"/>
              </a:rPr>
              <a:t> </a:t>
            </a:r>
            <a:r>
              <a:rPr lang="es-ES_tradnl" dirty="0" err="1" smtClean="0">
                <a:solidFill>
                  <a:schemeClr val="tx1"/>
                </a:solidFill>
                <a:latin typeface="+mn-lt"/>
              </a:rPr>
              <a:t>muutamaa</a:t>
            </a:r>
            <a:r>
              <a:rPr lang="es-ES_tradnl" dirty="0" smtClean="0">
                <a:solidFill>
                  <a:schemeClr val="tx1"/>
                </a:solidFill>
                <a:latin typeface="+mn-lt"/>
              </a:rPr>
              <a:t> </a:t>
            </a:r>
            <a:r>
              <a:rPr lang="es-ES_tradnl" dirty="0" err="1" smtClean="0">
                <a:solidFill>
                  <a:schemeClr val="tx1"/>
                </a:solidFill>
                <a:latin typeface="+mn-lt"/>
              </a:rPr>
              <a:t>asiallista</a:t>
            </a:r>
            <a:r>
              <a:rPr lang="es-ES_tradnl" dirty="0" smtClean="0">
                <a:solidFill>
                  <a:schemeClr val="tx1"/>
                </a:solidFill>
                <a:latin typeface="+mn-lt"/>
              </a:rPr>
              <a:t> </a:t>
            </a:r>
            <a:r>
              <a:rPr lang="es-ES_tradnl" dirty="0" err="1" smtClean="0">
                <a:solidFill>
                  <a:schemeClr val="tx1"/>
                </a:solidFill>
                <a:latin typeface="+mn-lt"/>
              </a:rPr>
              <a:t>poikkeusta</a:t>
            </a:r>
            <a:r>
              <a:rPr lang="es-ES_tradnl" dirty="0" smtClean="0">
                <a:solidFill>
                  <a:schemeClr val="tx1"/>
                </a:solidFill>
                <a:latin typeface="+mn-lt"/>
              </a:rPr>
              <a:t> </a:t>
            </a:r>
            <a:r>
              <a:rPr lang="es-ES_tradnl" dirty="0" err="1" smtClean="0">
                <a:solidFill>
                  <a:schemeClr val="tx1"/>
                </a:solidFill>
                <a:latin typeface="+mn-lt"/>
              </a:rPr>
              <a:t>lukuunottamatta</a:t>
            </a:r>
            <a:r>
              <a:rPr lang="es-ES_tradnl" dirty="0" smtClean="0">
                <a:solidFill>
                  <a:schemeClr val="tx1"/>
                </a:solidFill>
                <a:latin typeface="+mn-lt"/>
              </a:rPr>
              <a:t>)</a:t>
            </a:r>
            <a:endParaRPr lang="es-ES_tradnl" dirty="0">
              <a:solidFill>
                <a:schemeClr val="tx1"/>
              </a:solidFill>
              <a:latin typeface="+mn-lt"/>
            </a:endParaRPr>
          </a:p>
          <a:p>
            <a:pPr marL="0" indent="0">
              <a:buNone/>
            </a:pPr>
            <a:endParaRPr lang="es-ES_tradnl" dirty="0"/>
          </a:p>
          <a:p>
            <a:pPr>
              <a:buFont typeface="Wingdings" panose="05000000000000000000" pitchFamily="2" charset="2"/>
              <a:buChar char="Ø"/>
            </a:pPr>
            <a:endParaRPr lang="es-ES" dirty="0"/>
          </a:p>
        </p:txBody>
      </p:sp>
      <p:sp>
        <p:nvSpPr>
          <p:cNvPr id="4" name="Dia számának helye 3">
            <a:extLst>
              <a:ext uri="{FF2B5EF4-FFF2-40B4-BE49-F238E27FC236}">
                <a16:creationId xmlns:a16="http://schemas.microsoft.com/office/drawing/2014/main" id="{21C62F84-D894-4434-B1CE-74F4B3B18FA0}"/>
              </a:ext>
            </a:extLst>
          </p:cNvPr>
          <p:cNvSpPr>
            <a:spLocks noGrp="1"/>
          </p:cNvSpPr>
          <p:nvPr>
            <p:ph type="sldNum" sz="quarter" idx="12"/>
          </p:nvPr>
        </p:nvSpPr>
        <p:spPr/>
        <p:txBody>
          <a:bodyPr/>
          <a:lstStyle/>
          <a:p>
            <a:fld id="{6113E31D-E2AB-40D1-8B51-AFA5AFEF393A}" type="slidenum">
              <a:rPr lang="en-US" smtClean="0"/>
              <a:t>17</a:t>
            </a:fld>
            <a:endParaRPr lang="en-US" dirty="0"/>
          </a:p>
        </p:txBody>
      </p:sp>
    </p:spTree>
    <p:extLst>
      <p:ext uri="{BB962C8B-B14F-4D97-AF65-F5344CB8AC3E}">
        <p14:creationId xmlns:p14="http://schemas.microsoft.com/office/powerpoint/2010/main" val="3701934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 </a:t>
            </a:r>
            <a:r>
              <a:rPr lang="es-ES_tradnl" dirty="0" err="1" smtClean="0"/>
              <a:t>Euroopan</a:t>
            </a:r>
            <a:r>
              <a:rPr lang="es-ES_tradnl" dirty="0" smtClean="0"/>
              <a:t> </a:t>
            </a:r>
            <a:r>
              <a:rPr lang="es-ES_tradnl" dirty="0" err="1" smtClean="0"/>
              <a:t>syyttäjät</a:t>
            </a:r>
            <a:r>
              <a:rPr lang="es-ES_tradnl" dirty="0" smtClean="0"/>
              <a:t>(</a:t>
            </a:r>
            <a:r>
              <a:rPr lang="es-ES_tradnl" dirty="0" err="1" smtClean="0"/>
              <a:t>EPt</a:t>
            </a:r>
            <a:r>
              <a:rPr lang="es-ES_tradnl" dirty="0" smtClean="0"/>
              <a:t>) </a:t>
            </a:r>
            <a:r>
              <a:rPr lang="es-ES_tradnl" dirty="0" err="1" smtClean="0"/>
              <a:t>Artikla</a:t>
            </a:r>
            <a:r>
              <a:rPr lang="es-ES_tradnl" dirty="0" smtClean="0"/>
              <a:t> </a:t>
            </a:r>
            <a:r>
              <a:rPr lang="es-ES_tradnl" dirty="0"/>
              <a:t>12</a:t>
            </a:r>
            <a:endParaRPr lang="es-ES" dirty="0"/>
          </a:p>
        </p:txBody>
      </p:sp>
      <p:sp>
        <p:nvSpPr>
          <p:cNvPr id="3" name="Marcador de contenido 2"/>
          <p:cNvSpPr>
            <a:spLocks noGrp="1"/>
          </p:cNvSpPr>
          <p:nvPr>
            <p:ph idx="1"/>
          </p:nvPr>
        </p:nvSpPr>
        <p:spPr/>
        <p:txBody>
          <a:bodyPr>
            <a:normAutofit/>
          </a:bodyPr>
          <a:lstStyle/>
          <a:p>
            <a:pPr>
              <a:buFont typeface="Wingdings" panose="05000000000000000000" pitchFamily="2" charset="2"/>
              <a:buChar char="Ø"/>
            </a:pPr>
            <a:r>
              <a:rPr lang="es-ES_tradnl" dirty="0">
                <a:solidFill>
                  <a:schemeClr val="tx1"/>
                </a:solidFill>
                <a:latin typeface="+mn-lt"/>
              </a:rPr>
              <a:t> </a:t>
            </a:r>
            <a:r>
              <a:rPr lang="es-ES_tradnl" dirty="0" err="1">
                <a:solidFill>
                  <a:schemeClr val="tx1"/>
                </a:solidFill>
                <a:latin typeface="+mn-lt"/>
              </a:rPr>
              <a:t>Asianomaisen</a:t>
            </a:r>
            <a:r>
              <a:rPr lang="es-ES_tradnl" dirty="0">
                <a:solidFill>
                  <a:schemeClr val="tx1"/>
                </a:solidFill>
                <a:latin typeface="+mn-lt"/>
              </a:rPr>
              <a:t> </a:t>
            </a:r>
            <a:r>
              <a:rPr lang="es-ES_tradnl" dirty="0" err="1">
                <a:solidFill>
                  <a:schemeClr val="tx1"/>
                </a:solidFill>
                <a:latin typeface="+mn-lt"/>
              </a:rPr>
              <a:t>jäsenvaltion</a:t>
            </a:r>
            <a:r>
              <a:rPr lang="es-ES_tradnl" dirty="0">
                <a:solidFill>
                  <a:schemeClr val="tx1"/>
                </a:solidFill>
                <a:latin typeface="+mn-lt"/>
              </a:rPr>
              <a:t> </a:t>
            </a:r>
            <a:r>
              <a:rPr lang="fi-FI" dirty="0" smtClean="0">
                <a:solidFill>
                  <a:schemeClr val="tx1"/>
                </a:solidFill>
                <a:latin typeface="+mn-lt"/>
              </a:rPr>
              <a:t> </a:t>
            </a:r>
            <a:r>
              <a:rPr lang="fi-FI" dirty="0">
                <a:solidFill>
                  <a:schemeClr val="tx1"/>
                </a:solidFill>
                <a:latin typeface="+mn-lt"/>
              </a:rPr>
              <a:t>Euroopan syyttäjät valvovat pysyvän jaoston puolesta </a:t>
            </a:r>
            <a:r>
              <a:rPr lang="fi-FI" dirty="0" smtClean="0">
                <a:solidFill>
                  <a:schemeClr val="tx1"/>
                </a:solidFill>
                <a:latin typeface="+mn-lt"/>
              </a:rPr>
              <a:t>tutkintaa </a:t>
            </a:r>
            <a:r>
              <a:rPr lang="fi-FI" dirty="0">
                <a:solidFill>
                  <a:schemeClr val="tx1"/>
                </a:solidFill>
                <a:latin typeface="+mn-lt"/>
              </a:rPr>
              <a:t>ja syytetoimia, joista kotijäsenvaltioissaan asiaa käsittelevät valtuutetut Euroopan </a:t>
            </a:r>
            <a:r>
              <a:rPr lang="fi-FI" dirty="0" smtClean="0">
                <a:solidFill>
                  <a:schemeClr val="tx1"/>
                </a:solidFill>
                <a:latin typeface="+mn-lt"/>
              </a:rPr>
              <a:t>syyttäjät ovat vastuussa</a:t>
            </a:r>
            <a:endParaRPr lang="fi-FI" dirty="0">
              <a:solidFill>
                <a:schemeClr val="tx1"/>
              </a:solidFill>
              <a:latin typeface="+mn-lt"/>
            </a:endParaRPr>
          </a:p>
          <a:p>
            <a:pPr marL="0" indent="0">
              <a:buNone/>
            </a:pPr>
            <a:r>
              <a:rPr lang="es-ES_tradnl" dirty="0" smtClean="0">
                <a:solidFill>
                  <a:schemeClr val="tx1"/>
                </a:solidFill>
                <a:latin typeface="+mn-lt"/>
              </a:rPr>
              <a:t>(</a:t>
            </a:r>
            <a:r>
              <a:rPr lang="es-ES_tradnl" dirty="0" err="1" smtClean="0">
                <a:solidFill>
                  <a:schemeClr val="tx1"/>
                </a:solidFill>
                <a:latin typeface="+mn-lt"/>
              </a:rPr>
              <a:t>mukaanlukien</a:t>
            </a:r>
            <a:r>
              <a:rPr lang="es-ES_tradnl" dirty="0" smtClean="0">
                <a:solidFill>
                  <a:schemeClr val="tx1"/>
                </a:solidFill>
                <a:latin typeface="+mn-lt"/>
              </a:rPr>
              <a:t>: </a:t>
            </a:r>
            <a:r>
              <a:rPr lang="es-ES_tradnl" dirty="0" err="1" smtClean="0">
                <a:solidFill>
                  <a:schemeClr val="tx1"/>
                </a:solidFill>
                <a:latin typeface="+mn-lt"/>
              </a:rPr>
              <a:t>ohjeiden</a:t>
            </a:r>
            <a:r>
              <a:rPr lang="es-ES_tradnl" dirty="0" smtClean="0">
                <a:solidFill>
                  <a:schemeClr val="tx1"/>
                </a:solidFill>
                <a:latin typeface="+mn-lt"/>
              </a:rPr>
              <a:t> </a:t>
            </a:r>
            <a:r>
              <a:rPr lang="es-ES_tradnl" dirty="0" err="1" smtClean="0">
                <a:solidFill>
                  <a:schemeClr val="tx1"/>
                </a:solidFill>
                <a:latin typeface="+mn-lt"/>
              </a:rPr>
              <a:t>antaminen</a:t>
            </a:r>
            <a:r>
              <a:rPr lang="es-ES_tradnl" dirty="0" smtClean="0">
                <a:solidFill>
                  <a:schemeClr val="tx1"/>
                </a:solidFill>
                <a:latin typeface="+mn-lt"/>
              </a:rPr>
              <a:t> ja </a:t>
            </a:r>
            <a:r>
              <a:rPr lang="es-ES_tradnl" dirty="0" err="1" smtClean="0">
                <a:solidFill>
                  <a:schemeClr val="tx1"/>
                </a:solidFill>
                <a:latin typeface="+mn-lt"/>
              </a:rPr>
              <a:t>EDP:n</a:t>
            </a:r>
            <a:r>
              <a:rPr lang="es-ES_tradnl" dirty="0" smtClean="0">
                <a:solidFill>
                  <a:schemeClr val="tx1"/>
                </a:solidFill>
                <a:latin typeface="+mn-lt"/>
              </a:rPr>
              <a:t> </a:t>
            </a:r>
            <a:r>
              <a:rPr lang="es-ES_tradnl" dirty="0" err="1" smtClean="0">
                <a:solidFill>
                  <a:schemeClr val="tx1"/>
                </a:solidFill>
                <a:latin typeface="+mn-lt"/>
              </a:rPr>
              <a:t>toimien</a:t>
            </a:r>
            <a:r>
              <a:rPr lang="es-ES_tradnl" dirty="0" smtClean="0">
                <a:solidFill>
                  <a:schemeClr val="tx1"/>
                </a:solidFill>
                <a:latin typeface="+mn-lt"/>
              </a:rPr>
              <a:t> </a:t>
            </a:r>
            <a:r>
              <a:rPr lang="es-ES_tradnl" dirty="0" err="1" smtClean="0">
                <a:solidFill>
                  <a:schemeClr val="tx1"/>
                </a:solidFill>
                <a:latin typeface="+mn-lt"/>
              </a:rPr>
              <a:t>oikeudellinen</a:t>
            </a:r>
            <a:r>
              <a:rPr lang="es-ES_tradnl" dirty="0" smtClean="0">
                <a:solidFill>
                  <a:schemeClr val="tx1"/>
                </a:solidFill>
                <a:latin typeface="+mn-lt"/>
              </a:rPr>
              <a:t> </a:t>
            </a:r>
            <a:r>
              <a:rPr lang="es-ES_tradnl" dirty="0" err="1" smtClean="0">
                <a:solidFill>
                  <a:schemeClr val="tx1"/>
                </a:solidFill>
                <a:latin typeface="+mn-lt"/>
              </a:rPr>
              <a:t>tarkistaminen</a:t>
            </a:r>
            <a:r>
              <a:rPr lang="es-ES_tradnl" dirty="0" smtClean="0">
                <a:solidFill>
                  <a:schemeClr val="tx1"/>
                </a:solidFill>
                <a:latin typeface="+mn-lt"/>
              </a:rPr>
              <a:t>, </a:t>
            </a:r>
            <a:r>
              <a:rPr lang="es-ES_tradnl" dirty="0" err="1" smtClean="0">
                <a:solidFill>
                  <a:schemeClr val="tx1"/>
                </a:solidFill>
                <a:latin typeface="+mn-lt"/>
              </a:rPr>
              <a:t>jos</a:t>
            </a:r>
            <a:r>
              <a:rPr lang="es-ES_tradnl" dirty="0" smtClean="0">
                <a:solidFill>
                  <a:schemeClr val="tx1"/>
                </a:solidFill>
                <a:latin typeface="+mn-lt"/>
              </a:rPr>
              <a:t> </a:t>
            </a:r>
            <a:r>
              <a:rPr lang="es-ES_tradnl" dirty="0" err="1" smtClean="0">
                <a:solidFill>
                  <a:schemeClr val="tx1"/>
                </a:solidFill>
                <a:latin typeface="+mn-lt"/>
              </a:rPr>
              <a:t>sellainen</a:t>
            </a:r>
            <a:r>
              <a:rPr lang="es-ES_tradnl" dirty="0" smtClean="0">
                <a:solidFill>
                  <a:schemeClr val="tx1"/>
                </a:solidFill>
                <a:latin typeface="+mn-lt"/>
              </a:rPr>
              <a:t> </a:t>
            </a:r>
            <a:r>
              <a:rPr lang="es-ES_tradnl" dirty="0" err="1" smtClean="0">
                <a:solidFill>
                  <a:schemeClr val="tx1"/>
                </a:solidFill>
                <a:latin typeface="+mn-lt"/>
              </a:rPr>
              <a:t>tarkastustoiminta</a:t>
            </a:r>
            <a:r>
              <a:rPr lang="es-ES_tradnl" dirty="0" smtClean="0">
                <a:solidFill>
                  <a:schemeClr val="tx1"/>
                </a:solidFill>
                <a:latin typeface="+mn-lt"/>
              </a:rPr>
              <a:t> </a:t>
            </a:r>
            <a:r>
              <a:rPr lang="es-ES_tradnl" dirty="0" err="1" smtClean="0">
                <a:solidFill>
                  <a:schemeClr val="tx1"/>
                </a:solidFill>
                <a:latin typeface="+mn-lt"/>
              </a:rPr>
              <a:t>perustuu</a:t>
            </a:r>
            <a:r>
              <a:rPr lang="es-ES_tradnl" dirty="0" smtClean="0">
                <a:solidFill>
                  <a:schemeClr val="tx1"/>
                </a:solidFill>
                <a:latin typeface="+mn-lt"/>
              </a:rPr>
              <a:t> </a:t>
            </a:r>
            <a:r>
              <a:rPr lang="es-ES_tradnl" dirty="0" err="1" smtClean="0">
                <a:solidFill>
                  <a:schemeClr val="tx1"/>
                </a:solidFill>
                <a:latin typeface="+mn-lt"/>
              </a:rPr>
              <a:t>kansalliseen</a:t>
            </a:r>
            <a:r>
              <a:rPr lang="es-ES_tradnl" dirty="0" smtClean="0">
                <a:solidFill>
                  <a:schemeClr val="tx1"/>
                </a:solidFill>
                <a:latin typeface="+mn-lt"/>
              </a:rPr>
              <a:t> </a:t>
            </a:r>
            <a:r>
              <a:rPr lang="es-ES_tradnl" dirty="0" err="1" smtClean="0">
                <a:solidFill>
                  <a:schemeClr val="tx1"/>
                </a:solidFill>
                <a:latin typeface="+mn-lt"/>
              </a:rPr>
              <a:t>lainsäädäntöön</a:t>
            </a:r>
            <a:r>
              <a:rPr lang="es-ES_tradnl" dirty="0" smtClean="0">
                <a:solidFill>
                  <a:schemeClr val="tx1"/>
                </a:solidFill>
                <a:latin typeface="+mn-lt"/>
              </a:rPr>
              <a:t> / </a:t>
            </a:r>
            <a:r>
              <a:rPr lang="es-ES_tradnl" dirty="0" err="1" smtClean="0">
                <a:solidFill>
                  <a:schemeClr val="tx1"/>
                </a:solidFill>
                <a:latin typeface="+mn-lt"/>
              </a:rPr>
              <a:t>kanteluasiat</a:t>
            </a:r>
            <a:r>
              <a:rPr lang="es-ES_tradnl" dirty="0" smtClean="0">
                <a:solidFill>
                  <a:schemeClr val="tx1"/>
                </a:solidFill>
                <a:latin typeface="+mn-lt"/>
              </a:rPr>
              <a:t>)</a:t>
            </a:r>
          </a:p>
          <a:p>
            <a:pPr marL="0" indent="0">
              <a:buNone/>
            </a:pPr>
            <a:r>
              <a:rPr lang="es-ES_tradnl" dirty="0" smtClean="0">
                <a:solidFill>
                  <a:schemeClr val="tx1"/>
                </a:solidFill>
                <a:latin typeface="+mn-lt"/>
              </a:rPr>
              <a:t> (</a:t>
            </a:r>
            <a:r>
              <a:rPr lang="es-ES_tradnl" dirty="0">
                <a:solidFill>
                  <a:schemeClr val="tx1"/>
                </a:solidFill>
                <a:latin typeface="+mn-lt"/>
              </a:rPr>
              <a:t>Art. </a:t>
            </a:r>
            <a:r>
              <a:rPr lang="es-ES_tradnl" dirty="0" smtClean="0">
                <a:solidFill>
                  <a:schemeClr val="tx1"/>
                </a:solidFill>
                <a:latin typeface="+mn-lt"/>
              </a:rPr>
              <a:t>28(4). </a:t>
            </a:r>
            <a:r>
              <a:rPr lang="es-ES_tradnl" dirty="0" err="1" smtClean="0">
                <a:solidFill>
                  <a:schemeClr val="tx1"/>
                </a:solidFill>
                <a:latin typeface="+mn-lt"/>
              </a:rPr>
              <a:t>Poikkeuksellisissa</a:t>
            </a:r>
            <a:r>
              <a:rPr lang="es-ES_tradnl" dirty="0" smtClean="0">
                <a:solidFill>
                  <a:schemeClr val="tx1"/>
                </a:solidFill>
                <a:latin typeface="+mn-lt"/>
              </a:rPr>
              <a:t> </a:t>
            </a:r>
            <a:r>
              <a:rPr lang="es-ES_tradnl" dirty="0" err="1" smtClean="0">
                <a:solidFill>
                  <a:schemeClr val="tx1"/>
                </a:solidFill>
                <a:latin typeface="+mn-lt"/>
              </a:rPr>
              <a:t>tapauksissa</a:t>
            </a:r>
            <a:r>
              <a:rPr lang="es-ES_tradnl" dirty="0" smtClean="0">
                <a:solidFill>
                  <a:schemeClr val="tx1"/>
                </a:solidFill>
                <a:latin typeface="+mn-lt"/>
              </a:rPr>
              <a:t> </a:t>
            </a:r>
            <a:r>
              <a:rPr lang="es-ES_tradnl" dirty="0" err="1" smtClean="0">
                <a:solidFill>
                  <a:schemeClr val="tx1"/>
                </a:solidFill>
                <a:latin typeface="+mn-lt"/>
              </a:rPr>
              <a:t>pysyvä</a:t>
            </a:r>
            <a:r>
              <a:rPr lang="es-ES_tradnl" dirty="0" smtClean="0">
                <a:solidFill>
                  <a:schemeClr val="tx1"/>
                </a:solidFill>
                <a:latin typeface="+mn-lt"/>
              </a:rPr>
              <a:t> </a:t>
            </a:r>
            <a:r>
              <a:rPr lang="es-ES_tradnl" dirty="0" err="1" smtClean="0">
                <a:solidFill>
                  <a:schemeClr val="tx1"/>
                </a:solidFill>
                <a:latin typeface="+mn-lt"/>
              </a:rPr>
              <a:t>jaosto</a:t>
            </a:r>
            <a:r>
              <a:rPr lang="es-ES_tradnl" dirty="0" smtClean="0">
                <a:solidFill>
                  <a:schemeClr val="tx1"/>
                </a:solidFill>
                <a:latin typeface="+mn-lt"/>
              </a:rPr>
              <a:t> </a:t>
            </a:r>
            <a:r>
              <a:rPr lang="es-ES_tradnl" dirty="0" err="1" smtClean="0">
                <a:solidFill>
                  <a:schemeClr val="tx1"/>
                </a:solidFill>
                <a:latin typeface="+mn-lt"/>
              </a:rPr>
              <a:t>antaa</a:t>
            </a:r>
            <a:r>
              <a:rPr lang="es-ES_tradnl" dirty="0" smtClean="0">
                <a:solidFill>
                  <a:schemeClr val="tx1"/>
                </a:solidFill>
                <a:latin typeface="+mn-lt"/>
              </a:rPr>
              <a:t> </a:t>
            </a:r>
            <a:r>
              <a:rPr lang="es-ES_tradnl" dirty="0" err="1" smtClean="0">
                <a:solidFill>
                  <a:schemeClr val="tx1"/>
                </a:solidFill>
                <a:latin typeface="+mn-lt"/>
              </a:rPr>
              <a:t>luvan</a:t>
            </a:r>
            <a:r>
              <a:rPr lang="es-ES_tradnl" dirty="0" smtClean="0">
                <a:solidFill>
                  <a:schemeClr val="tx1"/>
                </a:solidFill>
                <a:latin typeface="+mn-lt"/>
              </a:rPr>
              <a:t> </a:t>
            </a:r>
            <a:r>
              <a:rPr lang="es-ES_tradnl" dirty="0" err="1" smtClean="0">
                <a:solidFill>
                  <a:schemeClr val="tx1"/>
                </a:solidFill>
                <a:latin typeface="+mn-lt"/>
              </a:rPr>
              <a:t>valvovalle</a:t>
            </a:r>
            <a:r>
              <a:rPr lang="es-ES_tradnl" dirty="0" smtClean="0">
                <a:solidFill>
                  <a:schemeClr val="tx1"/>
                </a:solidFill>
                <a:latin typeface="+mn-lt"/>
              </a:rPr>
              <a:t> </a:t>
            </a:r>
            <a:r>
              <a:rPr lang="es-ES_tradnl" dirty="0" err="1" smtClean="0">
                <a:solidFill>
                  <a:schemeClr val="tx1"/>
                </a:solidFill>
                <a:latin typeface="+mn-lt"/>
              </a:rPr>
              <a:t>Euroopan</a:t>
            </a:r>
            <a:r>
              <a:rPr lang="es-ES_tradnl" dirty="0" smtClean="0">
                <a:solidFill>
                  <a:schemeClr val="tx1"/>
                </a:solidFill>
                <a:latin typeface="+mn-lt"/>
              </a:rPr>
              <a:t> </a:t>
            </a:r>
            <a:r>
              <a:rPr lang="es-ES_tradnl" dirty="0" err="1" smtClean="0">
                <a:solidFill>
                  <a:schemeClr val="tx1"/>
                </a:solidFill>
                <a:latin typeface="+mn-lt"/>
              </a:rPr>
              <a:t>syyttäjälle</a:t>
            </a:r>
            <a:r>
              <a:rPr lang="es-ES_tradnl" dirty="0" smtClean="0">
                <a:solidFill>
                  <a:schemeClr val="tx1"/>
                </a:solidFill>
                <a:latin typeface="+mn-lt"/>
              </a:rPr>
              <a:t> </a:t>
            </a:r>
            <a:r>
              <a:rPr lang="es-ES_tradnl" dirty="0" err="1" smtClean="0">
                <a:solidFill>
                  <a:schemeClr val="tx1"/>
                </a:solidFill>
                <a:latin typeface="+mn-lt"/>
              </a:rPr>
              <a:t>voi</a:t>
            </a:r>
            <a:r>
              <a:rPr lang="es-ES_tradnl" dirty="0" smtClean="0">
                <a:solidFill>
                  <a:schemeClr val="tx1"/>
                </a:solidFill>
                <a:latin typeface="+mn-lt"/>
              </a:rPr>
              <a:t> </a:t>
            </a:r>
            <a:r>
              <a:rPr lang="es-ES_tradnl" dirty="0" err="1" smtClean="0">
                <a:solidFill>
                  <a:schemeClr val="tx1"/>
                </a:solidFill>
                <a:latin typeface="+mn-lt"/>
              </a:rPr>
              <a:t>suorittaa</a:t>
            </a:r>
            <a:r>
              <a:rPr lang="es-ES_tradnl" dirty="0" smtClean="0">
                <a:solidFill>
                  <a:schemeClr val="tx1"/>
                </a:solidFill>
                <a:latin typeface="+mn-lt"/>
              </a:rPr>
              <a:t> </a:t>
            </a:r>
            <a:r>
              <a:rPr lang="es-ES_tradnl" dirty="0" err="1" smtClean="0">
                <a:solidFill>
                  <a:schemeClr val="tx1"/>
                </a:solidFill>
                <a:latin typeface="+mn-lt"/>
              </a:rPr>
              <a:t>tutkintaa</a:t>
            </a:r>
            <a:r>
              <a:rPr lang="es-ES_tradnl" dirty="0" smtClean="0">
                <a:solidFill>
                  <a:schemeClr val="tx1"/>
                </a:solidFill>
                <a:latin typeface="+mn-lt"/>
              </a:rPr>
              <a:t> </a:t>
            </a:r>
            <a:r>
              <a:rPr lang="es-ES_tradnl" dirty="0" err="1" smtClean="0">
                <a:solidFill>
                  <a:schemeClr val="tx1"/>
                </a:solidFill>
                <a:latin typeface="+mn-lt"/>
              </a:rPr>
              <a:t>itsenäisesti</a:t>
            </a:r>
            <a:r>
              <a:rPr lang="es-ES_tradnl" dirty="0">
                <a:solidFill>
                  <a:schemeClr val="tx1"/>
                </a:solidFill>
                <a:latin typeface="+mn-lt"/>
              </a:rPr>
              <a:t> </a:t>
            </a:r>
            <a:r>
              <a:rPr lang="es-ES_tradnl" dirty="0" err="1" smtClean="0">
                <a:solidFill>
                  <a:schemeClr val="tx1"/>
                </a:solidFill>
                <a:latin typeface="+mn-lt"/>
              </a:rPr>
              <a:t>tai</a:t>
            </a:r>
            <a:r>
              <a:rPr lang="es-ES_tradnl" dirty="0" smtClean="0">
                <a:solidFill>
                  <a:schemeClr val="tx1"/>
                </a:solidFill>
                <a:latin typeface="+mn-lt"/>
              </a:rPr>
              <a:t> </a:t>
            </a:r>
            <a:r>
              <a:rPr lang="es-ES_tradnl" dirty="0" err="1" smtClean="0">
                <a:solidFill>
                  <a:schemeClr val="tx1"/>
                </a:solidFill>
                <a:latin typeface="+mn-lt"/>
              </a:rPr>
              <a:t>antamaan</a:t>
            </a:r>
            <a:r>
              <a:rPr lang="es-ES_tradnl" dirty="0" smtClean="0">
                <a:solidFill>
                  <a:schemeClr val="tx1"/>
                </a:solidFill>
                <a:latin typeface="+mn-lt"/>
              </a:rPr>
              <a:t> </a:t>
            </a:r>
            <a:r>
              <a:rPr lang="es-ES_tradnl" dirty="0" err="1" smtClean="0">
                <a:solidFill>
                  <a:schemeClr val="tx1"/>
                </a:solidFill>
                <a:latin typeface="+mn-lt"/>
              </a:rPr>
              <a:t>ohjeita</a:t>
            </a:r>
            <a:r>
              <a:rPr lang="es-ES_tradnl" dirty="0" smtClean="0">
                <a:solidFill>
                  <a:schemeClr val="tx1"/>
                </a:solidFill>
                <a:latin typeface="+mn-lt"/>
              </a:rPr>
              <a:t> </a:t>
            </a:r>
            <a:r>
              <a:rPr lang="es-ES_tradnl" dirty="0" err="1" smtClean="0">
                <a:solidFill>
                  <a:schemeClr val="tx1"/>
                </a:solidFill>
                <a:latin typeface="+mn-lt"/>
              </a:rPr>
              <a:t>tutkintaviranomaiselle</a:t>
            </a:r>
            <a:r>
              <a:rPr lang="es-ES_tradnl" dirty="0" smtClean="0">
                <a:solidFill>
                  <a:schemeClr val="tx1"/>
                </a:solidFill>
                <a:latin typeface="+mn-lt"/>
              </a:rPr>
              <a:t>.</a:t>
            </a:r>
            <a:endParaRPr lang="es-ES_tradnl" dirty="0">
              <a:solidFill>
                <a:schemeClr val="tx1"/>
              </a:solidFill>
              <a:latin typeface="+mn-lt"/>
            </a:endParaRPr>
          </a:p>
          <a:p>
            <a:pPr>
              <a:buFont typeface="Wingdings" panose="05000000000000000000" pitchFamily="2" charset="2"/>
              <a:buChar char="Ø"/>
            </a:pPr>
            <a:r>
              <a:rPr lang="es-ES_tradnl" dirty="0">
                <a:solidFill>
                  <a:schemeClr val="tx1"/>
                </a:solidFill>
                <a:latin typeface="+mn-lt"/>
              </a:rPr>
              <a:t> </a:t>
            </a:r>
            <a:r>
              <a:rPr lang="es-ES_tradnl" dirty="0" err="1" smtClean="0">
                <a:solidFill>
                  <a:schemeClr val="tx1"/>
                </a:solidFill>
                <a:latin typeface="+mn-lt"/>
              </a:rPr>
              <a:t>Esittää</a:t>
            </a:r>
            <a:r>
              <a:rPr lang="es-ES_tradnl" dirty="0" smtClean="0">
                <a:solidFill>
                  <a:schemeClr val="tx1"/>
                </a:solidFill>
                <a:latin typeface="+mn-lt"/>
              </a:rPr>
              <a:t> </a:t>
            </a:r>
            <a:r>
              <a:rPr lang="es-ES_tradnl" dirty="0" err="1" smtClean="0">
                <a:solidFill>
                  <a:schemeClr val="tx1"/>
                </a:solidFill>
                <a:latin typeface="+mn-lt"/>
              </a:rPr>
              <a:t>yhteenvetoja</a:t>
            </a:r>
            <a:r>
              <a:rPr lang="es-ES_tradnl" dirty="0" smtClean="0">
                <a:solidFill>
                  <a:schemeClr val="tx1"/>
                </a:solidFill>
                <a:latin typeface="+mn-lt"/>
              </a:rPr>
              <a:t> </a:t>
            </a:r>
            <a:r>
              <a:rPr lang="es-ES_tradnl" dirty="0" err="1" smtClean="0">
                <a:solidFill>
                  <a:schemeClr val="tx1"/>
                </a:solidFill>
                <a:latin typeface="+mn-lt"/>
              </a:rPr>
              <a:t>valvomistaan</a:t>
            </a:r>
            <a:r>
              <a:rPr lang="es-ES_tradnl" dirty="0" smtClean="0">
                <a:solidFill>
                  <a:schemeClr val="tx1"/>
                </a:solidFill>
                <a:latin typeface="+mn-lt"/>
              </a:rPr>
              <a:t> </a:t>
            </a:r>
            <a:r>
              <a:rPr lang="es-ES_tradnl" dirty="0" err="1" smtClean="0">
                <a:solidFill>
                  <a:schemeClr val="tx1"/>
                </a:solidFill>
                <a:latin typeface="+mn-lt"/>
              </a:rPr>
              <a:t>tutkinnoista</a:t>
            </a:r>
            <a:r>
              <a:rPr lang="es-ES_tradnl" dirty="0" smtClean="0">
                <a:solidFill>
                  <a:schemeClr val="tx1"/>
                </a:solidFill>
                <a:latin typeface="+mn-lt"/>
              </a:rPr>
              <a:t> / </a:t>
            </a:r>
            <a:r>
              <a:rPr lang="es-ES_tradnl" dirty="0" err="1" smtClean="0">
                <a:solidFill>
                  <a:schemeClr val="tx1"/>
                </a:solidFill>
                <a:latin typeface="+mn-lt"/>
              </a:rPr>
              <a:t>ehdottaa</a:t>
            </a:r>
            <a:r>
              <a:rPr lang="es-ES_tradnl" dirty="0" smtClean="0">
                <a:solidFill>
                  <a:schemeClr val="tx1"/>
                </a:solidFill>
                <a:latin typeface="+mn-lt"/>
              </a:rPr>
              <a:t> </a:t>
            </a:r>
            <a:r>
              <a:rPr lang="es-ES_tradnl" dirty="0" err="1" smtClean="0">
                <a:solidFill>
                  <a:schemeClr val="tx1"/>
                </a:solidFill>
                <a:latin typeface="+mn-lt"/>
              </a:rPr>
              <a:t>päätöksiä</a:t>
            </a:r>
            <a:r>
              <a:rPr lang="es-ES_tradnl" dirty="0" smtClean="0">
                <a:solidFill>
                  <a:schemeClr val="tx1"/>
                </a:solidFill>
                <a:latin typeface="+mn-lt"/>
              </a:rPr>
              <a:t> </a:t>
            </a:r>
            <a:r>
              <a:rPr lang="es-ES_tradnl" dirty="0" err="1" smtClean="0">
                <a:solidFill>
                  <a:schemeClr val="tx1"/>
                </a:solidFill>
                <a:latin typeface="+mn-lt"/>
              </a:rPr>
              <a:t>pysyville</a:t>
            </a:r>
            <a:r>
              <a:rPr lang="es-ES_tradnl" dirty="0" smtClean="0">
                <a:solidFill>
                  <a:schemeClr val="tx1"/>
                </a:solidFill>
                <a:latin typeface="+mn-lt"/>
              </a:rPr>
              <a:t> </a:t>
            </a:r>
            <a:r>
              <a:rPr lang="es-ES_tradnl" dirty="0" err="1" smtClean="0">
                <a:solidFill>
                  <a:schemeClr val="tx1"/>
                </a:solidFill>
                <a:latin typeface="+mn-lt"/>
              </a:rPr>
              <a:t>jaostoille</a:t>
            </a:r>
            <a:endParaRPr lang="es-ES_tradnl" dirty="0" smtClean="0">
              <a:solidFill>
                <a:schemeClr val="tx1"/>
              </a:solidFill>
              <a:latin typeface="+mn-lt"/>
            </a:endParaRPr>
          </a:p>
          <a:p>
            <a:pPr>
              <a:buFont typeface="Wingdings" panose="05000000000000000000" pitchFamily="2" charset="2"/>
              <a:buChar char="Ø"/>
            </a:pPr>
            <a:r>
              <a:rPr lang="es-ES_tradnl" dirty="0" smtClean="0">
                <a:solidFill>
                  <a:schemeClr val="tx1"/>
                </a:solidFill>
                <a:latin typeface="+mn-lt"/>
              </a:rPr>
              <a:t> </a:t>
            </a:r>
            <a:r>
              <a:rPr lang="es-ES_tradnl" dirty="0" err="1" smtClean="0">
                <a:solidFill>
                  <a:schemeClr val="tx1"/>
                </a:solidFill>
                <a:latin typeface="+mn-lt"/>
              </a:rPr>
              <a:t>Toimii</a:t>
            </a:r>
            <a:r>
              <a:rPr lang="es-ES_tradnl" dirty="0" smtClean="0">
                <a:solidFill>
                  <a:schemeClr val="tx1"/>
                </a:solidFill>
                <a:latin typeface="+mn-lt"/>
              </a:rPr>
              <a:t> </a:t>
            </a:r>
            <a:r>
              <a:rPr lang="es-ES_tradnl" dirty="0" err="1" smtClean="0">
                <a:solidFill>
                  <a:schemeClr val="tx1"/>
                </a:solidFill>
                <a:latin typeface="+mn-lt"/>
              </a:rPr>
              <a:t>yhteydenpitokanavana</a:t>
            </a:r>
            <a:r>
              <a:rPr lang="es-ES_tradnl" dirty="0" smtClean="0">
                <a:solidFill>
                  <a:schemeClr val="tx1"/>
                </a:solidFill>
                <a:latin typeface="+mn-lt"/>
              </a:rPr>
              <a:t> </a:t>
            </a:r>
            <a:r>
              <a:rPr lang="es-ES_tradnl" dirty="0" err="1" smtClean="0">
                <a:solidFill>
                  <a:schemeClr val="tx1"/>
                </a:solidFill>
                <a:latin typeface="+mn-lt"/>
              </a:rPr>
              <a:t>EDPiden</a:t>
            </a:r>
            <a:r>
              <a:rPr lang="es-ES_tradnl" dirty="0" smtClean="0">
                <a:solidFill>
                  <a:schemeClr val="tx1"/>
                </a:solidFill>
                <a:latin typeface="+mn-lt"/>
              </a:rPr>
              <a:t> ja </a:t>
            </a:r>
            <a:r>
              <a:rPr lang="es-ES_tradnl" dirty="0" err="1" smtClean="0">
                <a:solidFill>
                  <a:schemeClr val="tx1"/>
                </a:solidFill>
                <a:latin typeface="+mn-lt"/>
              </a:rPr>
              <a:t>pysyvien</a:t>
            </a:r>
            <a:r>
              <a:rPr lang="es-ES_tradnl" dirty="0" smtClean="0">
                <a:solidFill>
                  <a:schemeClr val="tx1"/>
                </a:solidFill>
                <a:latin typeface="+mn-lt"/>
              </a:rPr>
              <a:t> </a:t>
            </a:r>
            <a:r>
              <a:rPr lang="es-ES_tradnl" dirty="0" err="1" smtClean="0">
                <a:solidFill>
                  <a:schemeClr val="tx1"/>
                </a:solidFill>
                <a:latin typeface="+mn-lt"/>
              </a:rPr>
              <a:t>jaostojen</a:t>
            </a:r>
            <a:r>
              <a:rPr lang="es-ES_tradnl" dirty="0" smtClean="0">
                <a:solidFill>
                  <a:schemeClr val="tx1"/>
                </a:solidFill>
                <a:latin typeface="+mn-lt"/>
              </a:rPr>
              <a:t> </a:t>
            </a:r>
            <a:r>
              <a:rPr lang="es-ES_tradnl" dirty="0" err="1" smtClean="0">
                <a:solidFill>
                  <a:schemeClr val="tx1"/>
                </a:solidFill>
                <a:latin typeface="+mn-lt"/>
              </a:rPr>
              <a:t>välillä</a:t>
            </a:r>
            <a:endParaRPr lang="es-ES" dirty="0">
              <a:solidFill>
                <a:schemeClr val="tx1"/>
              </a:solidFill>
              <a:latin typeface="+mn-lt"/>
            </a:endParaRPr>
          </a:p>
        </p:txBody>
      </p:sp>
      <p:sp>
        <p:nvSpPr>
          <p:cNvPr id="4" name="Dia számának helye 3">
            <a:extLst>
              <a:ext uri="{FF2B5EF4-FFF2-40B4-BE49-F238E27FC236}">
                <a16:creationId xmlns:a16="http://schemas.microsoft.com/office/drawing/2014/main" id="{2BCF2A93-2A88-465A-BD06-6E4F98025AFD}"/>
              </a:ext>
            </a:extLst>
          </p:cNvPr>
          <p:cNvSpPr>
            <a:spLocks noGrp="1"/>
          </p:cNvSpPr>
          <p:nvPr>
            <p:ph type="sldNum" sz="quarter" idx="12"/>
          </p:nvPr>
        </p:nvSpPr>
        <p:spPr/>
        <p:txBody>
          <a:bodyPr/>
          <a:lstStyle/>
          <a:p>
            <a:fld id="{6113E31D-E2AB-40D1-8B51-AFA5AFEF393A}" type="slidenum">
              <a:rPr lang="en-US" smtClean="0"/>
              <a:t>18</a:t>
            </a:fld>
            <a:endParaRPr lang="en-US" dirty="0"/>
          </a:p>
        </p:txBody>
      </p:sp>
    </p:spTree>
    <p:extLst>
      <p:ext uri="{BB962C8B-B14F-4D97-AF65-F5344CB8AC3E}">
        <p14:creationId xmlns:p14="http://schemas.microsoft.com/office/powerpoint/2010/main" val="3784811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023937"/>
          </a:xfrm>
        </p:spPr>
        <p:txBody>
          <a:bodyPr>
            <a:normAutofit fontScale="90000"/>
          </a:bodyPr>
          <a:lstStyle/>
          <a:p>
            <a:r>
              <a:rPr lang="es-ES_tradnl" sz="4000" b="1" dirty="0"/>
              <a:t/>
            </a:r>
            <a:br>
              <a:rPr lang="es-ES_tradnl" sz="4000" b="1" dirty="0"/>
            </a:br>
            <a:r>
              <a:rPr lang="es-ES_tradnl" sz="4000" b="1" dirty="0" smtClean="0"/>
              <a:t>KYSELY- TESTAA TOETOSI</a:t>
            </a:r>
            <a:r>
              <a:rPr lang="es-ES_tradnl" sz="4000" b="1" dirty="0"/>
              <a:t/>
            </a:r>
            <a:br>
              <a:rPr lang="es-ES_tradnl" sz="4000" b="1" dirty="0"/>
            </a:br>
            <a:endParaRPr lang="es-ES" sz="4000" b="1" dirty="0"/>
          </a:p>
        </p:txBody>
      </p:sp>
      <p:sp>
        <p:nvSpPr>
          <p:cNvPr id="3" name="Subtítulo 2"/>
          <p:cNvSpPr>
            <a:spLocks noGrp="1"/>
          </p:cNvSpPr>
          <p:nvPr>
            <p:ph type="subTitle" idx="1"/>
          </p:nvPr>
        </p:nvSpPr>
        <p:spPr>
          <a:xfrm>
            <a:off x="1524000" y="1968500"/>
            <a:ext cx="9144000" cy="4343400"/>
          </a:xfrm>
        </p:spPr>
        <p:txBody>
          <a:bodyPr>
            <a:noAutofit/>
          </a:bodyPr>
          <a:lstStyle/>
          <a:p>
            <a:pPr algn="just"/>
            <a:r>
              <a:rPr lang="es-ES_tradnl" sz="4400" b="1" dirty="0" smtClean="0">
                <a:solidFill>
                  <a:schemeClr val="tx1"/>
                </a:solidFill>
                <a:latin typeface="+mn-lt"/>
              </a:rPr>
              <a:t>KUKA ON </a:t>
            </a:r>
            <a:r>
              <a:rPr lang="es-ES_tradnl" sz="4400" b="1" dirty="0" err="1" smtClean="0">
                <a:solidFill>
                  <a:schemeClr val="tx1"/>
                </a:solidFill>
                <a:latin typeface="+mn-lt"/>
              </a:rPr>
              <a:t>nykyinen</a:t>
            </a:r>
            <a:r>
              <a:rPr lang="es-ES_tradnl" sz="4400" b="1" dirty="0" smtClean="0">
                <a:solidFill>
                  <a:schemeClr val="tx1"/>
                </a:solidFill>
                <a:latin typeface="+mn-lt"/>
              </a:rPr>
              <a:t> MAASI EUROOPAN SYYTTÄJÄ?</a:t>
            </a:r>
            <a:endParaRPr lang="es-ES_tradnl" sz="4400" b="1" dirty="0">
              <a:solidFill>
                <a:schemeClr val="tx1"/>
              </a:solidFill>
              <a:latin typeface="+mn-lt"/>
            </a:endParaRPr>
          </a:p>
          <a:p>
            <a:pPr marL="1143000" indent="-1143000" algn="just">
              <a:buFontTx/>
              <a:buChar char="-"/>
            </a:pPr>
            <a:endParaRPr lang="es-ES_tradnl" sz="9600" b="1" dirty="0"/>
          </a:p>
        </p:txBody>
      </p:sp>
      <p:sp>
        <p:nvSpPr>
          <p:cNvPr id="4" name="Dia számának helye 3">
            <a:extLst>
              <a:ext uri="{FF2B5EF4-FFF2-40B4-BE49-F238E27FC236}">
                <a16:creationId xmlns:a16="http://schemas.microsoft.com/office/drawing/2014/main" id="{29387F73-A80C-4732-A793-A50F598D7127}"/>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390994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YLEISKATSAUS</a:t>
            </a:r>
            <a:r>
              <a:rPr lang="es-ES_tradnl" dirty="0"/>
              <a:t/>
            </a:r>
            <a:br>
              <a:rPr lang="es-ES_tradnl" dirty="0"/>
            </a:br>
            <a:endParaRPr lang="es-ES" dirty="0"/>
          </a:p>
        </p:txBody>
      </p:sp>
      <p:sp>
        <p:nvSpPr>
          <p:cNvPr id="3" name="Subtítulo 2"/>
          <p:cNvSpPr>
            <a:spLocks noGrp="1"/>
          </p:cNvSpPr>
          <p:nvPr>
            <p:ph idx="1"/>
          </p:nvPr>
        </p:nvSpPr>
        <p:spPr/>
        <p:txBody>
          <a:bodyPr>
            <a:normAutofit/>
          </a:bodyPr>
          <a:lstStyle/>
          <a:p>
            <a:pPr marL="514350" indent="-514350">
              <a:buAutoNum type="romanUcPeriod"/>
            </a:pPr>
            <a:r>
              <a:rPr lang="es-ES_tradnl" dirty="0" smtClean="0">
                <a:solidFill>
                  <a:schemeClr val="tx1"/>
                </a:solidFill>
                <a:latin typeface="+mn-lt"/>
              </a:rPr>
              <a:t>KUINKA EPPO </a:t>
            </a:r>
            <a:r>
              <a:rPr lang="es-ES_tradnl" dirty="0" err="1" smtClean="0">
                <a:solidFill>
                  <a:schemeClr val="tx1"/>
                </a:solidFill>
                <a:latin typeface="+mn-lt"/>
              </a:rPr>
              <a:t>on</a:t>
            </a:r>
            <a:r>
              <a:rPr lang="es-ES_tradnl" dirty="0" smtClean="0">
                <a:solidFill>
                  <a:schemeClr val="tx1"/>
                </a:solidFill>
                <a:latin typeface="+mn-lt"/>
              </a:rPr>
              <a:t> </a:t>
            </a:r>
            <a:r>
              <a:rPr lang="es-ES_tradnl" dirty="0" err="1" smtClean="0">
                <a:solidFill>
                  <a:schemeClr val="tx1"/>
                </a:solidFill>
                <a:latin typeface="+mn-lt"/>
              </a:rPr>
              <a:t>jrjestetty</a:t>
            </a:r>
            <a:r>
              <a:rPr lang="es-ES_tradnl" dirty="0" smtClean="0">
                <a:solidFill>
                  <a:schemeClr val="tx1"/>
                </a:solidFill>
                <a:latin typeface="+mn-lt"/>
              </a:rPr>
              <a:t>?</a:t>
            </a:r>
            <a:endParaRPr lang="es-ES_tradnl" dirty="0">
              <a:solidFill>
                <a:schemeClr val="tx1"/>
              </a:solidFill>
              <a:latin typeface="+mn-lt"/>
            </a:endParaRPr>
          </a:p>
          <a:p>
            <a:pPr marL="514350" indent="-514350">
              <a:buAutoNum type="romanUcPeriod"/>
            </a:pPr>
            <a:r>
              <a:rPr lang="es-ES_tradnl" dirty="0" err="1" smtClean="0">
                <a:solidFill>
                  <a:schemeClr val="tx1"/>
                </a:solidFill>
                <a:latin typeface="+mn-lt"/>
              </a:rPr>
              <a:t>Keskusvirasto</a:t>
            </a:r>
            <a:endParaRPr lang="es-ES_tradnl" dirty="0">
              <a:solidFill>
                <a:schemeClr val="tx1"/>
              </a:solidFill>
              <a:latin typeface="+mn-lt"/>
            </a:endParaRPr>
          </a:p>
          <a:p>
            <a:r>
              <a:rPr lang="es-ES_tradnl" dirty="0" err="1" smtClean="0">
                <a:solidFill>
                  <a:schemeClr val="tx1"/>
                </a:solidFill>
                <a:latin typeface="+mn-lt"/>
              </a:rPr>
              <a:t>Euroopan</a:t>
            </a:r>
            <a:r>
              <a:rPr lang="es-ES_tradnl" dirty="0" smtClean="0">
                <a:solidFill>
                  <a:schemeClr val="tx1"/>
                </a:solidFill>
                <a:latin typeface="+mn-lt"/>
              </a:rPr>
              <a:t> </a:t>
            </a:r>
            <a:r>
              <a:rPr lang="es-ES_tradnl" dirty="0" err="1" smtClean="0">
                <a:solidFill>
                  <a:schemeClr val="tx1"/>
                </a:solidFill>
                <a:latin typeface="+mn-lt"/>
              </a:rPr>
              <a:t>pääsyyttäjä</a:t>
            </a:r>
            <a:r>
              <a:rPr lang="es-ES_tradnl" dirty="0" smtClean="0">
                <a:solidFill>
                  <a:schemeClr val="tx1"/>
                </a:solidFill>
                <a:latin typeface="+mn-lt"/>
              </a:rPr>
              <a:t> (ECP) + </a:t>
            </a:r>
            <a:r>
              <a:rPr lang="es-ES_tradnl" dirty="0" err="1" smtClean="0">
                <a:solidFill>
                  <a:schemeClr val="tx1"/>
                </a:solidFill>
                <a:latin typeface="+mn-lt"/>
              </a:rPr>
              <a:t>kaksi</a:t>
            </a:r>
            <a:r>
              <a:rPr lang="es-ES_tradnl" dirty="0" smtClean="0">
                <a:solidFill>
                  <a:schemeClr val="tx1"/>
                </a:solidFill>
                <a:latin typeface="+mn-lt"/>
              </a:rPr>
              <a:t> </a:t>
            </a:r>
            <a:r>
              <a:rPr lang="es-ES_tradnl" dirty="0" err="1" smtClean="0">
                <a:solidFill>
                  <a:schemeClr val="tx1"/>
                </a:solidFill>
                <a:latin typeface="+mn-lt"/>
              </a:rPr>
              <a:t>apulaispäällikköä</a:t>
            </a:r>
            <a:endParaRPr lang="es-ES_tradnl" dirty="0">
              <a:solidFill>
                <a:schemeClr val="tx1"/>
              </a:solidFill>
              <a:latin typeface="+mn-lt"/>
            </a:endParaRPr>
          </a:p>
          <a:p>
            <a:r>
              <a:rPr lang="es-ES_tradnl" dirty="0" err="1" smtClean="0">
                <a:solidFill>
                  <a:schemeClr val="tx1"/>
                </a:solidFill>
                <a:latin typeface="+mn-lt"/>
              </a:rPr>
              <a:t>Euroopan</a:t>
            </a:r>
            <a:r>
              <a:rPr lang="es-ES_tradnl" dirty="0" smtClean="0">
                <a:solidFill>
                  <a:schemeClr val="tx1"/>
                </a:solidFill>
                <a:latin typeface="+mn-lt"/>
              </a:rPr>
              <a:t> </a:t>
            </a:r>
            <a:r>
              <a:rPr lang="es-ES_tradnl" dirty="0" err="1" smtClean="0">
                <a:solidFill>
                  <a:schemeClr val="tx1"/>
                </a:solidFill>
                <a:latin typeface="+mn-lt"/>
              </a:rPr>
              <a:t>syyttäjät</a:t>
            </a:r>
            <a:r>
              <a:rPr lang="es-ES_tradnl" dirty="0" smtClean="0">
                <a:solidFill>
                  <a:schemeClr val="tx1"/>
                </a:solidFill>
                <a:latin typeface="+mn-lt"/>
              </a:rPr>
              <a:t> (EP)</a:t>
            </a:r>
            <a:endParaRPr lang="es-ES_tradnl" dirty="0">
              <a:solidFill>
                <a:schemeClr val="tx1"/>
              </a:solidFill>
              <a:latin typeface="+mn-lt"/>
            </a:endParaRPr>
          </a:p>
          <a:p>
            <a:r>
              <a:rPr lang="es-ES_tradnl" dirty="0" err="1" smtClean="0">
                <a:solidFill>
                  <a:schemeClr val="tx1"/>
                </a:solidFill>
                <a:latin typeface="+mn-lt"/>
              </a:rPr>
              <a:t>Pysyvät</a:t>
            </a:r>
            <a:r>
              <a:rPr lang="es-ES_tradnl" dirty="0" smtClean="0">
                <a:solidFill>
                  <a:schemeClr val="tx1"/>
                </a:solidFill>
                <a:latin typeface="+mn-lt"/>
              </a:rPr>
              <a:t> </a:t>
            </a:r>
            <a:r>
              <a:rPr lang="es-ES_tradnl" dirty="0" err="1" smtClean="0">
                <a:solidFill>
                  <a:schemeClr val="tx1"/>
                </a:solidFill>
                <a:latin typeface="+mn-lt"/>
              </a:rPr>
              <a:t>jaostot</a:t>
            </a:r>
            <a:r>
              <a:rPr lang="es-ES_tradnl" dirty="0" smtClean="0">
                <a:solidFill>
                  <a:schemeClr val="tx1"/>
                </a:solidFill>
                <a:latin typeface="+mn-lt"/>
              </a:rPr>
              <a:t> (15 </a:t>
            </a:r>
            <a:r>
              <a:rPr lang="es-ES_tradnl" dirty="0" err="1" smtClean="0">
                <a:solidFill>
                  <a:schemeClr val="tx1"/>
                </a:solidFill>
                <a:latin typeface="+mn-lt"/>
              </a:rPr>
              <a:t>kpl</a:t>
            </a:r>
            <a:r>
              <a:rPr lang="es-ES_tradnl" dirty="0" smtClean="0">
                <a:solidFill>
                  <a:schemeClr val="tx1"/>
                </a:solidFill>
                <a:latin typeface="+mn-lt"/>
              </a:rPr>
              <a:t>)</a:t>
            </a:r>
            <a:endParaRPr lang="es-ES_tradnl" dirty="0">
              <a:solidFill>
                <a:schemeClr val="tx1"/>
              </a:solidFill>
              <a:latin typeface="+mn-lt"/>
            </a:endParaRPr>
          </a:p>
          <a:p>
            <a:pPr marL="514350" indent="-514350">
              <a:buAutoNum type="romanUcPeriod"/>
            </a:pPr>
            <a:r>
              <a:rPr lang="es-ES_tradnl" dirty="0">
                <a:solidFill>
                  <a:schemeClr val="tx1"/>
                </a:solidFill>
                <a:latin typeface="+mn-lt"/>
              </a:rPr>
              <a:t>THE DECENTRALISED LEVEL</a:t>
            </a:r>
          </a:p>
          <a:p>
            <a:r>
              <a:rPr lang="es-ES_tradnl" dirty="0" err="1" smtClean="0">
                <a:solidFill>
                  <a:schemeClr val="tx1"/>
                </a:solidFill>
                <a:latin typeface="+mn-lt"/>
              </a:rPr>
              <a:t>Valtuutetut</a:t>
            </a:r>
            <a:r>
              <a:rPr lang="es-ES_tradnl" dirty="0" smtClean="0">
                <a:solidFill>
                  <a:schemeClr val="tx1"/>
                </a:solidFill>
                <a:latin typeface="+mn-lt"/>
              </a:rPr>
              <a:t> </a:t>
            </a:r>
            <a:r>
              <a:rPr lang="es-ES_tradnl" dirty="0" err="1" smtClean="0">
                <a:solidFill>
                  <a:schemeClr val="tx1"/>
                </a:solidFill>
                <a:latin typeface="+mn-lt"/>
              </a:rPr>
              <a:t>Euroopan</a:t>
            </a:r>
            <a:r>
              <a:rPr lang="es-ES_tradnl" dirty="0" smtClean="0">
                <a:solidFill>
                  <a:schemeClr val="tx1"/>
                </a:solidFill>
                <a:latin typeface="+mn-lt"/>
              </a:rPr>
              <a:t> </a:t>
            </a:r>
            <a:r>
              <a:rPr lang="es-ES_tradnl" dirty="0" err="1" smtClean="0">
                <a:solidFill>
                  <a:schemeClr val="tx1"/>
                </a:solidFill>
                <a:latin typeface="+mn-lt"/>
              </a:rPr>
              <a:t>syyttäjät</a:t>
            </a:r>
            <a:r>
              <a:rPr lang="es-ES_tradnl" dirty="0" smtClean="0">
                <a:solidFill>
                  <a:schemeClr val="tx1"/>
                </a:solidFill>
                <a:latin typeface="+mn-lt"/>
              </a:rPr>
              <a:t> (EDP) </a:t>
            </a:r>
            <a:r>
              <a:rPr lang="es-ES_tradnl" dirty="0" err="1" smtClean="0">
                <a:solidFill>
                  <a:schemeClr val="tx1"/>
                </a:solidFill>
                <a:latin typeface="+mn-lt"/>
              </a:rPr>
              <a:t>vähintään</a:t>
            </a:r>
            <a:r>
              <a:rPr lang="es-ES_tradnl" dirty="0" smtClean="0">
                <a:solidFill>
                  <a:schemeClr val="tx1"/>
                </a:solidFill>
                <a:latin typeface="+mn-lt"/>
              </a:rPr>
              <a:t> 2/</a:t>
            </a:r>
            <a:r>
              <a:rPr lang="es-ES_tradnl" dirty="0" err="1" smtClean="0">
                <a:solidFill>
                  <a:schemeClr val="tx1"/>
                </a:solidFill>
                <a:latin typeface="+mn-lt"/>
              </a:rPr>
              <a:t>jäsenvaltio</a:t>
            </a:r>
            <a:endParaRPr lang="es-ES" dirty="0">
              <a:solidFill>
                <a:schemeClr val="tx1"/>
              </a:solidFill>
              <a:latin typeface="+mn-lt"/>
            </a:endParaRPr>
          </a:p>
        </p:txBody>
      </p:sp>
      <p:sp>
        <p:nvSpPr>
          <p:cNvPr id="4" name="Dia számának helye 3">
            <a:extLst>
              <a:ext uri="{FF2B5EF4-FFF2-40B4-BE49-F238E27FC236}">
                <a16:creationId xmlns:a16="http://schemas.microsoft.com/office/drawing/2014/main" id="{BD467F46-6582-4152-9D6F-6CBCB0E92652}"/>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2940515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668837"/>
          </a:xfrm>
        </p:spPr>
        <p:txBody>
          <a:bodyPr>
            <a:normAutofit/>
          </a:bodyPr>
          <a:lstStyle/>
          <a:p>
            <a:pPr algn="l"/>
            <a:endParaRPr lang="es-ES" b="1" dirty="0"/>
          </a:p>
        </p:txBody>
      </p:sp>
      <p:sp>
        <p:nvSpPr>
          <p:cNvPr id="3" name="Subtítulo 2"/>
          <p:cNvSpPr>
            <a:spLocks noGrp="1"/>
          </p:cNvSpPr>
          <p:nvPr>
            <p:ph type="subTitle" idx="1"/>
          </p:nvPr>
        </p:nvSpPr>
        <p:spPr/>
        <p:txBody>
          <a:bodyPr>
            <a:normAutofit/>
          </a:bodyPr>
          <a:lstStyle/>
          <a:p>
            <a:endParaRPr lang="es-ES" sz="3200" dirty="0"/>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1600"/>
            <a:ext cx="10754686" cy="6240477"/>
          </a:xfrm>
          <a:prstGeom prst="rect">
            <a:avLst/>
          </a:prstGeom>
        </p:spPr>
      </p:pic>
      <p:sp>
        <p:nvSpPr>
          <p:cNvPr id="5" name="Dia számának helye 4">
            <a:extLst>
              <a:ext uri="{FF2B5EF4-FFF2-40B4-BE49-F238E27FC236}">
                <a16:creationId xmlns:a16="http://schemas.microsoft.com/office/drawing/2014/main" id="{26F23CD6-A62E-4965-8789-82A2864CA31F}"/>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2838861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4000" b="1" dirty="0"/>
              <a:t/>
            </a:r>
            <a:br>
              <a:rPr lang="es-ES_tradnl" sz="4000" b="1" dirty="0"/>
            </a:br>
            <a:r>
              <a:rPr lang="es-ES_tradnl" sz="4000" b="1" dirty="0" smtClean="0"/>
              <a:t>TESTAA TIETOSI</a:t>
            </a:r>
            <a:r>
              <a:rPr lang="es-ES_tradnl" sz="4000" b="1" dirty="0"/>
              <a:t/>
            </a:r>
            <a:br>
              <a:rPr lang="es-ES_tradnl" sz="4000" b="1" dirty="0"/>
            </a:br>
            <a:endParaRPr lang="es-ES" sz="4000" b="1" dirty="0"/>
          </a:p>
        </p:txBody>
      </p:sp>
      <p:sp>
        <p:nvSpPr>
          <p:cNvPr id="3" name="Subtítulo 2"/>
          <p:cNvSpPr>
            <a:spLocks noGrp="1"/>
          </p:cNvSpPr>
          <p:nvPr>
            <p:ph idx="1"/>
          </p:nvPr>
        </p:nvSpPr>
        <p:spPr>
          <a:xfrm>
            <a:off x="687848" y="1683968"/>
            <a:ext cx="9967452" cy="4649376"/>
          </a:xfrm>
        </p:spPr>
        <p:txBody>
          <a:bodyPr>
            <a:noAutofit/>
          </a:bodyPr>
          <a:lstStyle/>
          <a:p>
            <a:pPr algn="just"/>
            <a:r>
              <a:rPr lang="es-ES_tradnl" sz="3200" b="1" dirty="0" err="1" smtClean="0">
                <a:solidFill>
                  <a:schemeClr val="tx1"/>
                </a:solidFill>
                <a:latin typeface="+mn-lt"/>
              </a:rPr>
              <a:t>Kuinka</a:t>
            </a:r>
            <a:r>
              <a:rPr lang="es-ES_tradnl" sz="3200" b="1" dirty="0" smtClean="0">
                <a:solidFill>
                  <a:schemeClr val="tx1"/>
                </a:solidFill>
                <a:latin typeface="+mn-lt"/>
              </a:rPr>
              <a:t> </a:t>
            </a:r>
            <a:r>
              <a:rPr lang="es-ES_tradnl" sz="3200" b="1" dirty="0" err="1" smtClean="0">
                <a:solidFill>
                  <a:schemeClr val="tx1"/>
                </a:solidFill>
                <a:latin typeface="+mn-lt"/>
              </a:rPr>
              <a:t>pitkä</a:t>
            </a:r>
            <a:r>
              <a:rPr lang="es-ES_tradnl" sz="3200" b="1" dirty="0" smtClean="0">
                <a:solidFill>
                  <a:schemeClr val="tx1"/>
                </a:solidFill>
                <a:latin typeface="+mn-lt"/>
              </a:rPr>
              <a:t> </a:t>
            </a:r>
            <a:r>
              <a:rPr lang="es-ES_tradnl" sz="3200" b="1" dirty="0" err="1" smtClean="0">
                <a:solidFill>
                  <a:schemeClr val="tx1"/>
                </a:solidFill>
                <a:latin typeface="+mn-lt"/>
              </a:rPr>
              <a:t>on</a:t>
            </a:r>
            <a:r>
              <a:rPr lang="es-ES_tradnl" sz="3200" b="1" dirty="0" smtClean="0">
                <a:solidFill>
                  <a:schemeClr val="tx1"/>
                </a:solidFill>
                <a:latin typeface="+mn-lt"/>
              </a:rPr>
              <a:t> </a:t>
            </a:r>
            <a:r>
              <a:rPr lang="es-ES_tradnl" sz="3200" b="1" dirty="0" err="1" smtClean="0">
                <a:solidFill>
                  <a:schemeClr val="tx1"/>
                </a:solidFill>
                <a:latin typeface="+mn-lt"/>
              </a:rPr>
              <a:t>Euroopan</a:t>
            </a:r>
            <a:r>
              <a:rPr lang="es-ES_tradnl" sz="3200" b="1" dirty="0" smtClean="0">
                <a:solidFill>
                  <a:schemeClr val="tx1"/>
                </a:solidFill>
                <a:latin typeface="+mn-lt"/>
              </a:rPr>
              <a:t> </a:t>
            </a:r>
            <a:r>
              <a:rPr lang="es-ES_tradnl" sz="3200" b="1" dirty="0" err="1" smtClean="0">
                <a:solidFill>
                  <a:schemeClr val="tx1"/>
                </a:solidFill>
                <a:latin typeface="+mn-lt"/>
              </a:rPr>
              <a:t>syyttäjän</a:t>
            </a:r>
            <a:r>
              <a:rPr lang="es-ES_tradnl" sz="3200" b="1" dirty="0" smtClean="0">
                <a:solidFill>
                  <a:schemeClr val="tx1"/>
                </a:solidFill>
                <a:latin typeface="+mn-lt"/>
              </a:rPr>
              <a:t> </a:t>
            </a:r>
            <a:r>
              <a:rPr lang="es-ES_tradnl" sz="3200" b="1" dirty="0" err="1" smtClean="0">
                <a:solidFill>
                  <a:schemeClr val="tx1"/>
                </a:solidFill>
                <a:latin typeface="+mn-lt"/>
              </a:rPr>
              <a:t>toimikausi</a:t>
            </a:r>
            <a:r>
              <a:rPr lang="es-ES_tradnl" sz="3200" b="1" dirty="0" smtClean="0">
                <a:solidFill>
                  <a:schemeClr val="tx1"/>
                </a:solidFill>
                <a:latin typeface="+mn-lt"/>
              </a:rPr>
              <a:t>?</a:t>
            </a:r>
            <a:endParaRPr lang="es-ES_tradnl" sz="3200" b="1" dirty="0">
              <a:solidFill>
                <a:schemeClr val="tx1"/>
              </a:solidFill>
              <a:latin typeface="+mn-lt"/>
            </a:endParaRPr>
          </a:p>
          <a:p>
            <a:pPr marL="457200" indent="-457200" algn="just">
              <a:buFont typeface="+mj-lt"/>
              <a:buAutoNum type="alphaLcParenR"/>
            </a:pPr>
            <a:r>
              <a:rPr lang="en-US" sz="3200" dirty="0" err="1" smtClean="0">
                <a:solidFill>
                  <a:schemeClr val="tx1"/>
                </a:solidFill>
                <a:latin typeface="+mn-lt"/>
              </a:rPr>
              <a:t>Heiodät</a:t>
            </a:r>
            <a:r>
              <a:rPr lang="en-US" sz="3200" dirty="0" smtClean="0">
                <a:solidFill>
                  <a:schemeClr val="tx1"/>
                </a:solidFill>
                <a:latin typeface="+mn-lt"/>
              </a:rPr>
              <a:t> </a:t>
            </a:r>
            <a:r>
              <a:rPr lang="en-US" sz="3200" dirty="0" err="1" smtClean="0">
                <a:solidFill>
                  <a:schemeClr val="tx1"/>
                </a:solidFill>
                <a:latin typeface="+mn-lt"/>
              </a:rPr>
              <a:t>nimitetään</a:t>
            </a:r>
            <a:r>
              <a:rPr lang="en-US" sz="3200" dirty="0" smtClean="0">
                <a:solidFill>
                  <a:schemeClr val="tx1"/>
                </a:solidFill>
                <a:latin typeface="+mn-lt"/>
              </a:rPr>
              <a:t> </a:t>
            </a:r>
            <a:r>
              <a:rPr lang="en-US" sz="3200" dirty="0" err="1" smtClean="0">
                <a:solidFill>
                  <a:schemeClr val="tx1"/>
                </a:solidFill>
                <a:latin typeface="+mn-lt"/>
              </a:rPr>
              <a:t>kuudeksi</a:t>
            </a:r>
            <a:r>
              <a:rPr lang="en-US" sz="3200" dirty="0" smtClean="0">
                <a:solidFill>
                  <a:schemeClr val="tx1"/>
                </a:solidFill>
                <a:latin typeface="+mn-lt"/>
              </a:rPr>
              <a:t> </a:t>
            </a:r>
            <a:r>
              <a:rPr lang="en-US" sz="3200" dirty="0" err="1" smtClean="0">
                <a:solidFill>
                  <a:schemeClr val="tx1"/>
                </a:solidFill>
                <a:latin typeface="+mn-lt"/>
              </a:rPr>
              <a:t>vuodeksi</a:t>
            </a:r>
            <a:r>
              <a:rPr lang="en-US" sz="3200" dirty="0" smtClean="0">
                <a:solidFill>
                  <a:schemeClr val="tx1"/>
                </a:solidFill>
                <a:latin typeface="+mn-lt"/>
              </a:rPr>
              <a:t>, </a:t>
            </a:r>
            <a:r>
              <a:rPr lang="en-US" sz="3200" dirty="0" err="1" smtClean="0">
                <a:solidFill>
                  <a:schemeClr val="tx1"/>
                </a:solidFill>
                <a:latin typeface="+mn-lt"/>
              </a:rPr>
              <a:t>mutta</a:t>
            </a:r>
            <a:r>
              <a:rPr lang="en-US" sz="3200" dirty="0" smtClean="0">
                <a:solidFill>
                  <a:schemeClr val="tx1"/>
                </a:solidFill>
                <a:latin typeface="+mn-lt"/>
              </a:rPr>
              <a:t> </a:t>
            </a:r>
            <a:r>
              <a:rPr lang="en-US" sz="3200" dirty="0" err="1" smtClean="0">
                <a:solidFill>
                  <a:schemeClr val="tx1"/>
                </a:solidFill>
                <a:latin typeface="+mn-lt"/>
              </a:rPr>
              <a:t>siirtymäsäännöksiä</a:t>
            </a:r>
            <a:r>
              <a:rPr lang="en-US" sz="3200" dirty="0" smtClean="0">
                <a:solidFill>
                  <a:schemeClr val="tx1"/>
                </a:solidFill>
                <a:latin typeface="+mn-lt"/>
              </a:rPr>
              <a:t> </a:t>
            </a:r>
            <a:r>
              <a:rPr lang="en-US" sz="3200" dirty="0" err="1" smtClean="0">
                <a:solidFill>
                  <a:schemeClr val="tx1"/>
                </a:solidFill>
                <a:latin typeface="+mn-lt"/>
              </a:rPr>
              <a:t>sovelletaan</a:t>
            </a:r>
            <a:r>
              <a:rPr lang="en-US" sz="3200" dirty="0" smtClean="0">
                <a:solidFill>
                  <a:schemeClr val="tx1"/>
                </a:solidFill>
                <a:latin typeface="+mn-lt"/>
              </a:rPr>
              <a:t> </a:t>
            </a:r>
            <a:r>
              <a:rPr lang="en-US" sz="3200" dirty="0" err="1" smtClean="0">
                <a:solidFill>
                  <a:schemeClr val="tx1"/>
                </a:solidFill>
                <a:latin typeface="+mn-lt"/>
              </a:rPr>
              <a:t>ensimmäiseen</a:t>
            </a:r>
            <a:r>
              <a:rPr lang="en-US" sz="3200" dirty="0" smtClean="0">
                <a:solidFill>
                  <a:schemeClr val="tx1"/>
                </a:solidFill>
                <a:latin typeface="+mn-lt"/>
              </a:rPr>
              <a:t> </a:t>
            </a:r>
            <a:r>
              <a:rPr lang="en-US" sz="3200" dirty="0" err="1" smtClean="0">
                <a:solidFill>
                  <a:schemeClr val="tx1"/>
                </a:solidFill>
                <a:latin typeface="+mn-lt"/>
              </a:rPr>
              <a:t>toimikauteen</a:t>
            </a:r>
            <a:r>
              <a:rPr lang="en-US" sz="3200" dirty="0" smtClean="0">
                <a:solidFill>
                  <a:schemeClr val="tx1"/>
                </a:solidFill>
                <a:latin typeface="+mn-lt"/>
              </a:rPr>
              <a:t> </a:t>
            </a:r>
          </a:p>
          <a:p>
            <a:pPr marL="457200" indent="-457200" algn="just">
              <a:buFont typeface="+mj-lt"/>
              <a:buAutoNum type="alphaLcParenR"/>
            </a:pPr>
            <a:r>
              <a:rPr lang="fi-FI" sz="3200" dirty="0" smtClean="0">
                <a:solidFill>
                  <a:schemeClr val="tx1"/>
                </a:solidFill>
                <a:latin typeface="+mn-lt"/>
              </a:rPr>
              <a:t>Heidät nimitetään aina kuudeksi vuodeksi eikä toimikautta  voida uudistaa</a:t>
            </a:r>
            <a:endParaRPr lang="en-US" sz="3200" dirty="0">
              <a:solidFill>
                <a:schemeClr val="tx1"/>
              </a:solidFill>
              <a:latin typeface="+mn-lt"/>
            </a:endParaRPr>
          </a:p>
          <a:p>
            <a:pPr marL="457200" indent="-457200" algn="just">
              <a:buFont typeface="+mj-lt"/>
              <a:buAutoNum type="alphaLcParenR"/>
            </a:pPr>
            <a:r>
              <a:rPr lang="fi-FI" sz="3200" dirty="0">
                <a:solidFill>
                  <a:schemeClr val="tx1"/>
                </a:solidFill>
                <a:latin typeface="+mn-lt"/>
              </a:rPr>
              <a:t>Heidät nimitetään aina kuudeksi vuodeksi </a:t>
            </a:r>
            <a:r>
              <a:rPr lang="en-US" sz="3200" dirty="0" smtClean="0">
                <a:solidFill>
                  <a:schemeClr val="tx1"/>
                </a:solidFill>
                <a:latin typeface="+mn-lt"/>
              </a:rPr>
              <a:t>ja </a:t>
            </a:r>
            <a:r>
              <a:rPr lang="en-US" sz="3200" dirty="0" err="1" smtClean="0">
                <a:solidFill>
                  <a:schemeClr val="tx1"/>
                </a:solidFill>
                <a:latin typeface="+mn-lt"/>
              </a:rPr>
              <a:t>Neuvosto</a:t>
            </a:r>
            <a:r>
              <a:rPr lang="en-US" sz="3200" dirty="0" smtClean="0">
                <a:solidFill>
                  <a:schemeClr val="tx1"/>
                </a:solidFill>
                <a:latin typeface="+mn-lt"/>
              </a:rPr>
              <a:t> </a:t>
            </a:r>
            <a:r>
              <a:rPr lang="en-US" sz="3200" dirty="0" err="1" smtClean="0">
                <a:solidFill>
                  <a:schemeClr val="tx1"/>
                </a:solidFill>
                <a:latin typeface="+mn-lt"/>
              </a:rPr>
              <a:t>voi</a:t>
            </a:r>
            <a:r>
              <a:rPr lang="en-US" sz="3200" dirty="0" smtClean="0">
                <a:solidFill>
                  <a:schemeClr val="tx1"/>
                </a:solidFill>
                <a:latin typeface="+mn-lt"/>
              </a:rPr>
              <a:t> </a:t>
            </a:r>
            <a:r>
              <a:rPr lang="en-US" sz="3200" dirty="0" err="1" smtClean="0">
                <a:solidFill>
                  <a:schemeClr val="tx1"/>
                </a:solidFill>
                <a:latin typeface="+mn-lt"/>
              </a:rPr>
              <a:t>päättää</a:t>
            </a:r>
            <a:r>
              <a:rPr lang="en-US" sz="3200" dirty="0" smtClean="0">
                <a:solidFill>
                  <a:schemeClr val="tx1"/>
                </a:solidFill>
                <a:latin typeface="+mn-lt"/>
              </a:rPr>
              <a:t> </a:t>
            </a:r>
            <a:r>
              <a:rPr lang="en-US" sz="3200" dirty="0" err="1" smtClean="0">
                <a:solidFill>
                  <a:schemeClr val="tx1"/>
                </a:solidFill>
                <a:latin typeface="+mn-lt"/>
              </a:rPr>
              <a:t>toimikauden</a:t>
            </a:r>
            <a:r>
              <a:rPr lang="en-US" sz="3200" dirty="0" smtClean="0">
                <a:solidFill>
                  <a:schemeClr val="tx1"/>
                </a:solidFill>
                <a:latin typeface="+mn-lt"/>
              </a:rPr>
              <a:t> </a:t>
            </a:r>
            <a:r>
              <a:rPr lang="en-US" sz="3200" dirty="0" err="1" smtClean="0">
                <a:solidFill>
                  <a:schemeClr val="tx1"/>
                </a:solidFill>
                <a:latin typeface="+mn-lt"/>
              </a:rPr>
              <a:t>jatkamisesta</a:t>
            </a:r>
            <a:r>
              <a:rPr lang="en-US" sz="3200" dirty="0" smtClean="0">
                <a:solidFill>
                  <a:schemeClr val="tx1"/>
                </a:solidFill>
                <a:latin typeface="+mn-lt"/>
              </a:rPr>
              <a:t> </a:t>
            </a:r>
            <a:r>
              <a:rPr lang="en-US" sz="3200" dirty="0" err="1" smtClean="0">
                <a:solidFill>
                  <a:schemeClr val="tx1"/>
                </a:solidFill>
                <a:latin typeface="+mn-lt"/>
              </a:rPr>
              <a:t>enintään</a:t>
            </a:r>
            <a:r>
              <a:rPr lang="en-US" sz="3200" dirty="0" smtClean="0">
                <a:solidFill>
                  <a:schemeClr val="tx1"/>
                </a:solidFill>
                <a:latin typeface="+mn-lt"/>
              </a:rPr>
              <a:t> </a:t>
            </a:r>
            <a:r>
              <a:rPr lang="en-US" sz="3200" dirty="0" err="1" smtClean="0">
                <a:solidFill>
                  <a:schemeClr val="tx1"/>
                </a:solidFill>
                <a:latin typeface="+mn-lt"/>
              </a:rPr>
              <a:t>kolmella</a:t>
            </a:r>
            <a:r>
              <a:rPr lang="en-US" sz="3200" dirty="0" smtClean="0">
                <a:solidFill>
                  <a:schemeClr val="tx1"/>
                </a:solidFill>
                <a:latin typeface="+mn-lt"/>
              </a:rPr>
              <a:t> </a:t>
            </a:r>
            <a:r>
              <a:rPr lang="en-US" sz="3200" dirty="0" err="1" smtClean="0">
                <a:solidFill>
                  <a:schemeClr val="tx1"/>
                </a:solidFill>
                <a:latin typeface="+mn-lt"/>
              </a:rPr>
              <a:t>vuodella</a:t>
            </a:r>
            <a:r>
              <a:rPr lang="en-US" sz="3200" dirty="0" smtClean="0">
                <a:solidFill>
                  <a:schemeClr val="tx1"/>
                </a:solidFill>
                <a:latin typeface="+mn-lt"/>
              </a:rPr>
              <a:t> </a:t>
            </a:r>
            <a:r>
              <a:rPr lang="en-US" sz="3200" dirty="0" err="1" smtClean="0">
                <a:solidFill>
                  <a:schemeClr val="tx1"/>
                </a:solidFill>
                <a:latin typeface="+mn-lt"/>
              </a:rPr>
              <a:t>toimikauden</a:t>
            </a:r>
            <a:r>
              <a:rPr lang="en-US" sz="3200" dirty="0" smtClean="0">
                <a:solidFill>
                  <a:schemeClr val="tx1"/>
                </a:solidFill>
                <a:latin typeface="+mn-lt"/>
              </a:rPr>
              <a:t> </a:t>
            </a:r>
            <a:r>
              <a:rPr lang="en-US" sz="3200" dirty="0" err="1" smtClean="0">
                <a:solidFill>
                  <a:schemeClr val="tx1"/>
                </a:solidFill>
                <a:latin typeface="+mn-lt"/>
              </a:rPr>
              <a:t>päättyessä</a:t>
            </a:r>
            <a:endParaRPr lang="en-US" sz="3200" dirty="0">
              <a:solidFill>
                <a:schemeClr val="tx1"/>
              </a:solidFill>
              <a:latin typeface="+mn-lt"/>
            </a:endParaRPr>
          </a:p>
          <a:p>
            <a:pPr marL="457200" indent="-457200" algn="just">
              <a:buFont typeface="+mj-lt"/>
              <a:buAutoNum type="alphaLcParenR"/>
            </a:pPr>
            <a:endParaRPr lang="en-US" sz="3200" dirty="0"/>
          </a:p>
          <a:p>
            <a:pPr algn="just"/>
            <a:endParaRPr lang="es-ES" sz="3200" dirty="0"/>
          </a:p>
        </p:txBody>
      </p:sp>
      <p:sp>
        <p:nvSpPr>
          <p:cNvPr id="4" name="Textfeld 3">
            <a:extLst>
              <a:ext uri="{FF2B5EF4-FFF2-40B4-BE49-F238E27FC236}">
                <a16:creationId xmlns:a16="http://schemas.microsoft.com/office/drawing/2014/main" id="{8E54370D-3703-4792-902E-08D18E44EEB3}"/>
              </a:ext>
            </a:extLst>
          </p:cNvPr>
          <p:cNvSpPr txBox="1"/>
          <p:nvPr/>
        </p:nvSpPr>
        <p:spPr>
          <a:xfrm>
            <a:off x="8305800" y="3006405"/>
            <a:ext cx="3505200" cy="800219"/>
          </a:xfrm>
          <a:prstGeom prst="rect">
            <a:avLst/>
          </a:prstGeom>
          <a:noFill/>
        </p:spPr>
        <p:txBody>
          <a:bodyPr wrap="square" rtlCol="0">
            <a:spAutoFit/>
          </a:bodyPr>
          <a:lstStyle/>
          <a:p>
            <a:r>
              <a:rPr lang="es-ES_tradnl" sz="2800" dirty="0">
                <a:solidFill>
                  <a:schemeClr val="accent1">
                    <a:lumMod val="60000"/>
                    <a:lumOff val="40000"/>
                  </a:schemeClr>
                </a:solidFill>
              </a:rPr>
              <a:t>CORRECT ANSWER:</a:t>
            </a:r>
            <a:r>
              <a:rPr lang="es-ES_tradnl" sz="2800" baseline="0" dirty="0">
                <a:solidFill>
                  <a:schemeClr val="accent1">
                    <a:lumMod val="60000"/>
                    <a:lumOff val="40000"/>
                  </a:schemeClr>
                </a:solidFill>
              </a:rPr>
              <a:t> A)</a:t>
            </a:r>
            <a:endParaRPr lang="es-ES" sz="2800" dirty="0">
              <a:solidFill>
                <a:schemeClr val="accent1">
                  <a:lumMod val="60000"/>
                  <a:lumOff val="40000"/>
                </a:schemeClr>
              </a:solidFill>
            </a:endParaRPr>
          </a:p>
          <a:p>
            <a:endParaRPr lang="de-DE" dirty="0"/>
          </a:p>
        </p:txBody>
      </p:sp>
      <p:sp>
        <p:nvSpPr>
          <p:cNvPr id="5" name="Dia számának helye 4">
            <a:extLst>
              <a:ext uri="{FF2B5EF4-FFF2-40B4-BE49-F238E27FC236}">
                <a16:creationId xmlns:a16="http://schemas.microsoft.com/office/drawing/2014/main" id="{57939FFA-F038-40FD-8180-AE172B7462C6}"/>
              </a:ext>
            </a:extLst>
          </p:cNvPr>
          <p:cNvSpPr>
            <a:spLocks noGrp="1"/>
          </p:cNvSpPr>
          <p:nvPr>
            <p:ph type="sldNum" sz="quarter" idx="12"/>
          </p:nvPr>
        </p:nvSpPr>
        <p:spPr/>
        <p:txBody>
          <a:bodyPr/>
          <a:lstStyle/>
          <a:p>
            <a:fld id="{6113E31D-E2AB-40D1-8B51-AFA5AFEF393A}" type="slidenum">
              <a:rPr lang="en-US" smtClean="0"/>
              <a:t>21</a:t>
            </a:fld>
            <a:endParaRPr lang="en-US" dirty="0"/>
          </a:p>
        </p:txBody>
      </p:sp>
    </p:spTree>
    <p:extLst>
      <p:ext uri="{BB962C8B-B14F-4D97-AF65-F5344CB8AC3E}">
        <p14:creationId xmlns:p14="http://schemas.microsoft.com/office/powerpoint/2010/main" val="106667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4699" y="2339803"/>
            <a:ext cx="9967452" cy="1450757"/>
          </a:xfrm>
        </p:spPr>
        <p:txBody>
          <a:bodyPr>
            <a:normAutofit/>
          </a:bodyPr>
          <a:lstStyle/>
          <a:p>
            <a:r>
              <a:rPr lang="es-ES_tradnl" sz="5400" dirty="0"/>
              <a:t>II. </a:t>
            </a:r>
            <a:r>
              <a:rPr lang="es-ES_tradnl" sz="5400" dirty="0" smtClean="0"/>
              <a:t>HAJAUTETTU TASO</a:t>
            </a:r>
            <a:r>
              <a:rPr lang="es-ES_tradnl" dirty="0"/>
              <a:t/>
            </a:r>
            <a:br>
              <a:rPr lang="es-ES_tradnl" dirty="0"/>
            </a:br>
            <a:endParaRPr lang="es-ES" dirty="0"/>
          </a:p>
        </p:txBody>
      </p:sp>
      <p:sp>
        <p:nvSpPr>
          <p:cNvPr id="3" name="Dia számának helye 2">
            <a:extLst>
              <a:ext uri="{FF2B5EF4-FFF2-40B4-BE49-F238E27FC236}">
                <a16:creationId xmlns:a16="http://schemas.microsoft.com/office/drawing/2014/main" id="{CA42C107-CD68-4D1F-BB9E-BA6A8798A776}"/>
              </a:ext>
            </a:extLst>
          </p:cNvPr>
          <p:cNvSpPr>
            <a:spLocks noGrp="1"/>
          </p:cNvSpPr>
          <p:nvPr>
            <p:ph type="sldNum" sz="quarter" idx="12"/>
          </p:nvPr>
        </p:nvSpPr>
        <p:spPr/>
        <p:txBody>
          <a:bodyPr/>
          <a:lstStyle/>
          <a:p>
            <a:fld id="{6113E31D-E2AB-40D1-8B51-AFA5AFEF393A}" type="slidenum">
              <a:rPr lang="en-US" smtClean="0"/>
              <a:t>22</a:t>
            </a:fld>
            <a:endParaRPr lang="en-US" dirty="0"/>
          </a:p>
        </p:txBody>
      </p:sp>
    </p:spTree>
    <p:extLst>
      <p:ext uri="{BB962C8B-B14F-4D97-AF65-F5344CB8AC3E}">
        <p14:creationId xmlns:p14="http://schemas.microsoft.com/office/powerpoint/2010/main" val="514753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Valtuutetut</a:t>
            </a:r>
            <a:r>
              <a:rPr lang="es-ES_tradnl" dirty="0" smtClean="0"/>
              <a:t> </a:t>
            </a:r>
            <a:r>
              <a:rPr lang="es-ES_tradnl" dirty="0" err="1" smtClean="0"/>
              <a:t>Euroopan</a:t>
            </a:r>
            <a:r>
              <a:rPr lang="es-ES_tradnl" dirty="0" smtClean="0"/>
              <a:t> </a:t>
            </a:r>
            <a:r>
              <a:rPr lang="es-ES_tradnl" dirty="0" err="1" smtClean="0"/>
              <a:t>syyttäjät</a:t>
            </a:r>
            <a:r>
              <a:rPr lang="es-ES_tradnl" dirty="0" smtClean="0"/>
              <a:t> (</a:t>
            </a:r>
            <a:r>
              <a:rPr lang="es-ES_tradnl" dirty="0" err="1" smtClean="0"/>
              <a:t>EDPt</a:t>
            </a:r>
            <a:r>
              <a:rPr lang="es-ES_tradnl" dirty="0" smtClean="0"/>
              <a:t>) </a:t>
            </a:r>
            <a:r>
              <a:rPr lang="es-ES_tradnl" dirty="0" err="1" smtClean="0"/>
              <a:t>Artikla</a:t>
            </a:r>
            <a:r>
              <a:rPr lang="es-ES_tradnl" dirty="0" smtClean="0"/>
              <a:t> </a:t>
            </a:r>
            <a:r>
              <a:rPr lang="es-ES_tradnl" dirty="0"/>
              <a:t>13</a:t>
            </a:r>
            <a:endParaRPr lang="es-ES" dirty="0"/>
          </a:p>
        </p:txBody>
      </p:sp>
      <p:sp>
        <p:nvSpPr>
          <p:cNvPr id="3" name="Marcador de contenido 2"/>
          <p:cNvSpPr>
            <a:spLocks noGrp="1"/>
          </p:cNvSpPr>
          <p:nvPr>
            <p:ph idx="1"/>
          </p:nvPr>
        </p:nvSpPr>
        <p:spPr/>
        <p:txBody>
          <a:bodyPr>
            <a:normAutofit/>
          </a:bodyPr>
          <a:lstStyle/>
          <a:p>
            <a:pPr>
              <a:buFont typeface="Wingdings" panose="05000000000000000000" pitchFamily="2" charset="2"/>
              <a:buChar char="Ø"/>
            </a:pPr>
            <a:r>
              <a:rPr lang="es-ES_tradnl" dirty="0">
                <a:solidFill>
                  <a:schemeClr val="tx1"/>
                </a:solidFill>
                <a:latin typeface="+mn-lt"/>
              </a:rPr>
              <a:t> </a:t>
            </a:r>
            <a:r>
              <a:rPr lang="es-ES_tradnl" dirty="0" err="1" smtClean="0">
                <a:solidFill>
                  <a:schemeClr val="tx1"/>
                </a:solidFill>
                <a:latin typeface="+mn-lt"/>
              </a:rPr>
              <a:t>EPPO:n</a:t>
            </a:r>
            <a:r>
              <a:rPr lang="es-ES_tradnl" dirty="0" smtClean="0">
                <a:solidFill>
                  <a:schemeClr val="tx1"/>
                </a:solidFill>
                <a:latin typeface="+mn-lt"/>
              </a:rPr>
              <a:t> </a:t>
            </a:r>
            <a:r>
              <a:rPr lang="es-ES_tradnl" dirty="0" err="1" smtClean="0">
                <a:solidFill>
                  <a:schemeClr val="tx1"/>
                </a:solidFill>
                <a:latin typeface="+mn-lt"/>
              </a:rPr>
              <a:t>hajautettu</a:t>
            </a:r>
            <a:r>
              <a:rPr lang="es-ES_tradnl" dirty="0" smtClean="0">
                <a:solidFill>
                  <a:schemeClr val="tx1"/>
                </a:solidFill>
                <a:latin typeface="+mn-lt"/>
              </a:rPr>
              <a:t> taso: </a:t>
            </a:r>
            <a:r>
              <a:rPr lang="es-ES_tradnl" dirty="0" err="1" smtClean="0">
                <a:solidFill>
                  <a:schemeClr val="tx1"/>
                </a:solidFill>
                <a:latin typeface="+mn-lt"/>
              </a:rPr>
              <a:t>vähintään</a:t>
            </a:r>
            <a:r>
              <a:rPr lang="es-ES_tradnl" dirty="0" smtClean="0">
                <a:solidFill>
                  <a:schemeClr val="tx1"/>
                </a:solidFill>
                <a:latin typeface="+mn-lt"/>
              </a:rPr>
              <a:t> 2 per </a:t>
            </a:r>
            <a:r>
              <a:rPr lang="es-ES_tradnl" dirty="0" err="1" smtClean="0">
                <a:solidFill>
                  <a:schemeClr val="tx1"/>
                </a:solidFill>
                <a:latin typeface="+mn-lt"/>
              </a:rPr>
              <a:t>osallistuva</a:t>
            </a:r>
            <a:r>
              <a:rPr lang="es-ES_tradnl" dirty="0" smtClean="0">
                <a:solidFill>
                  <a:schemeClr val="tx1"/>
                </a:solidFill>
                <a:latin typeface="+mn-lt"/>
              </a:rPr>
              <a:t> </a:t>
            </a:r>
            <a:r>
              <a:rPr lang="es-ES_tradnl" dirty="0" err="1" smtClean="0">
                <a:solidFill>
                  <a:schemeClr val="tx1"/>
                </a:solidFill>
                <a:latin typeface="+mn-lt"/>
              </a:rPr>
              <a:t>jäsenvaltio</a:t>
            </a:r>
            <a:r>
              <a:rPr lang="es-ES_tradnl" dirty="0" smtClean="0">
                <a:solidFill>
                  <a:schemeClr val="tx1"/>
                </a:solidFill>
                <a:latin typeface="+mn-lt"/>
              </a:rPr>
              <a:t>, </a:t>
            </a:r>
            <a:r>
              <a:rPr lang="es-ES_tradnl" dirty="0" err="1" smtClean="0">
                <a:solidFill>
                  <a:schemeClr val="tx1"/>
                </a:solidFill>
                <a:latin typeface="+mn-lt"/>
              </a:rPr>
              <a:t>sijoitettuna</a:t>
            </a:r>
            <a:r>
              <a:rPr lang="es-ES_tradnl" dirty="0" smtClean="0">
                <a:solidFill>
                  <a:schemeClr val="tx1"/>
                </a:solidFill>
                <a:latin typeface="+mn-lt"/>
              </a:rPr>
              <a:t> </a:t>
            </a:r>
            <a:r>
              <a:rPr lang="es-ES_tradnl" dirty="0" err="1" smtClean="0">
                <a:solidFill>
                  <a:schemeClr val="tx1"/>
                </a:solidFill>
                <a:latin typeface="+mn-lt"/>
              </a:rPr>
              <a:t>jäsenvaltioonsa</a:t>
            </a:r>
            <a:r>
              <a:rPr lang="es-ES_tradnl" dirty="0" smtClean="0">
                <a:solidFill>
                  <a:schemeClr val="tx1"/>
                </a:solidFill>
                <a:latin typeface="+mn-lt"/>
              </a:rPr>
              <a:t>, </a:t>
            </a:r>
            <a:r>
              <a:rPr lang="es-ES_tradnl" dirty="0" err="1" smtClean="0">
                <a:solidFill>
                  <a:schemeClr val="tx1"/>
                </a:solidFill>
                <a:latin typeface="+mn-lt"/>
              </a:rPr>
              <a:t>jossa</a:t>
            </a:r>
            <a:r>
              <a:rPr lang="es-ES_tradnl" dirty="0" smtClean="0">
                <a:solidFill>
                  <a:schemeClr val="tx1"/>
                </a:solidFill>
                <a:latin typeface="+mn-lt"/>
              </a:rPr>
              <a:t> he </a:t>
            </a:r>
            <a:r>
              <a:rPr lang="es-ES_tradnl" dirty="0" err="1" smtClean="0">
                <a:solidFill>
                  <a:schemeClr val="tx1"/>
                </a:solidFill>
                <a:latin typeface="+mn-lt"/>
              </a:rPr>
              <a:t>toimivat</a:t>
            </a:r>
            <a:r>
              <a:rPr lang="es-ES_tradnl" dirty="0" smtClean="0">
                <a:solidFill>
                  <a:schemeClr val="tx1"/>
                </a:solidFill>
                <a:latin typeface="+mn-lt"/>
              </a:rPr>
              <a:t> </a:t>
            </a:r>
            <a:r>
              <a:rPr lang="es-ES_tradnl" dirty="0" err="1" smtClean="0">
                <a:solidFill>
                  <a:schemeClr val="tx1"/>
                </a:solidFill>
                <a:latin typeface="+mn-lt"/>
              </a:rPr>
              <a:t>EPPOn</a:t>
            </a:r>
            <a:r>
              <a:rPr lang="es-ES_tradnl" dirty="0" smtClean="0">
                <a:solidFill>
                  <a:schemeClr val="tx1"/>
                </a:solidFill>
                <a:latin typeface="+mn-lt"/>
              </a:rPr>
              <a:t> </a:t>
            </a:r>
            <a:r>
              <a:rPr lang="es-ES_tradnl" dirty="0" err="1" smtClean="0">
                <a:solidFill>
                  <a:schemeClr val="tx1"/>
                </a:solidFill>
                <a:latin typeface="+mn-lt"/>
              </a:rPr>
              <a:t>puolesta</a:t>
            </a:r>
            <a:r>
              <a:rPr lang="es-ES_tradnl" dirty="0" smtClean="0">
                <a:solidFill>
                  <a:schemeClr val="tx1"/>
                </a:solidFill>
                <a:latin typeface="+mn-lt"/>
              </a:rPr>
              <a:t>.</a:t>
            </a:r>
            <a:endParaRPr lang="es-ES_tradnl" dirty="0">
              <a:solidFill>
                <a:schemeClr val="tx1"/>
              </a:solidFill>
              <a:latin typeface="+mn-lt"/>
            </a:endParaRPr>
          </a:p>
          <a:p>
            <a:pPr>
              <a:buFont typeface="Wingdings" panose="05000000000000000000" pitchFamily="2" charset="2"/>
              <a:buChar char="Ø"/>
            </a:pPr>
            <a:r>
              <a:rPr lang="es-ES_tradnl" dirty="0">
                <a:solidFill>
                  <a:schemeClr val="tx1"/>
                </a:solidFill>
                <a:latin typeface="+mn-lt"/>
              </a:rPr>
              <a:t> </a:t>
            </a:r>
            <a:r>
              <a:rPr lang="es-ES_tradnl" dirty="0" err="1" smtClean="0">
                <a:solidFill>
                  <a:schemeClr val="tx1"/>
                </a:solidFill>
                <a:latin typeface="+mn-lt"/>
              </a:rPr>
              <a:t>Vastuussa</a:t>
            </a:r>
            <a:r>
              <a:rPr lang="es-ES_tradnl" dirty="0" smtClean="0">
                <a:solidFill>
                  <a:schemeClr val="tx1"/>
                </a:solidFill>
                <a:latin typeface="+mn-lt"/>
              </a:rPr>
              <a:t> </a:t>
            </a:r>
            <a:r>
              <a:rPr lang="es-ES_tradnl" dirty="0" err="1" smtClean="0">
                <a:solidFill>
                  <a:schemeClr val="tx1"/>
                </a:solidFill>
                <a:latin typeface="+mn-lt"/>
              </a:rPr>
              <a:t>tutkinnasta</a:t>
            </a:r>
            <a:r>
              <a:rPr lang="es-ES_tradnl" dirty="0" smtClean="0">
                <a:solidFill>
                  <a:schemeClr val="tx1"/>
                </a:solidFill>
                <a:latin typeface="+mn-lt"/>
              </a:rPr>
              <a:t> ja </a:t>
            </a:r>
            <a:r>
              <a:rPr lang="es-ES_tradnl" dirty="0" err="1" smtClean="0">
                <a:solidFill>
                  <a:schemeClr val="tx1"/>
                </a:solidFill>
                <a:latin typeface="+mn-lt"/>
              </a:rPr>
              <a:t>syytetoimista</a:t>
            </a:r>
            <a:r>
              <a:rPr lang="es-ES_tradnl" dirty="0" smtClean="0">
                <a:solidFill>
                  <a:schemeClr val="tx1"/>
                </a:solidFill>
                <a:latin typeface="+mn-lt"/>
              </a:rPr>
              <a:t> ja </a:t>
            </a:r>
            <a:r>
              <a:rPr lang="es-ES_tradnl" dirty="0" err="1" smtClean="0">
                <a:solidFill>
                  <a:schemeClr val="tx1"/>
                </a:solidFill>
                <a:latin typeface="+mn-lt"/>
              </a:rPr>
              <a:t>asia</a:t>
            </a:r>
            <a:r>
              <a:rPr lang="es-ES_tradnl" dirty="0" smtClean="0">
                <a:solidFill>
                  <a:schemeClr val="tx1"/>
                </a:solidFill>
                <a:latin typeface="+mn-lt"/>
              </a:rPr>
              <a:t>  </a:t>
            </a:r>
            <a:r>
              <a:rPr lang="es-ES_tradnl" dirty="0" err="1" smtClean="0">
                <a:solidFill>
                  <a:schemeClr val="tx1"/>
                </a:solidFill>
                <a:latin typeface="+mn-lt"/>
              </a:rPr>
              <a:t>saattamisesta</a:t>
            </a:r>
            <a:r>
              <a:rPr lang="es-ES_tradnl" dirty="0" smtClean="0">
                <a:solidFill>
                  <a:schemeClr val="tx1"/>
                </a:solidFill>
                <a:latin typeface="+mn-lt"/>
              </a:rPr>
              <a:t> </a:t>
            </a:r>
            <a:r>
              <a:rPr lang="es-ES_tradnl" dirty="0" err="1" smtClean="0">
                <a:solidFill>
                  <a:schemeClr val="tx1"/>
                </a:solidFill>
                <a:latin typeface="+mn-lt"/>
              </a:rPr>
              <a:t>tuomioistuimen</a:t>
            </a:r>
            <a:r>
              <a:rPr lang="es-ES_tradnl" dirty="0" smtClean="0">
                <a:solidFill>
                  <a:schemeClr val="tx1"/>
                </a:solidFill>
                <a:latin typeface="+mn-lt"/>
              </a:rPr>
              <a:t> </a:t>
            </a:r>
            <a:r>
              <a:rPr lang="es-ES_tradnl" dirty="0" err="1" smtClean="0">
                <a:solidFill>
                  <a:schemeClr val="tx1"/>
                </a:solidFill>
                <a:latin typeface="+mn-lt"/>
              </a:rPr>
              <a:t>ratkaistavaksi</a:t>
            </a:r>
            <a:r>
              <a:rPr lang="es-ES_tradnl" dirty="0" smtClean="0">
                <a:solidFill>
                  <a:schemeClr val="tx1"/>
                </a:solidFill>
                <a:latin typeface="+mn-lt"/>
              </a:rPr>
              <a:t> </a:t>
            </a:r>
            <a:r>
              <a:rPr lang="es-ES_tradnl" dirty="0" err="1" smtClean="0">
                <a:solidFill>
                  <a:schemeClr val="tx1"/>
                </a:solidFill>
                <a:latin typeface="+mn-lt"/>
              </a:rPr>
              <a:t>kansallisella</a:t>
            </a:r>
            <a:r>
              <a:rPr lang="es-ES_tradnl" dirty="0" smtClean="0">
                <a:solidFill>
                  <a:schemeClr val="tx1"/>
                </a:solidFill>
                <a:latin typeface="+mn-lt"/>
              </a:rPr>
              <a:t> </a:t>
            </a:r>
            <a:r>
              <a:rPr lang="es-ES_tradnl" dirty="0" err="1" smtClean="0">
                <a:solidFill>
                  <a:schemeClr val="tx1"/>
                </a:solidFill>
                <a:latin typeface="+mn-lt"/>
              </a:rPr>
              <a:t>tasolla</a:t>
            </a:r>
            <a:r>
              <a:rPr lang="es-ES_tradnl" dirty="0" smtClean="0">
                <a:solidFill>
                  <a:schemeClr val="tx1"/>
                </a:solidFill>
                <a:latin typeface="+mn-lt"/>
              </a:rPr>
              <a:t> </a:t>
            </a:r>
            <a:r>
              <a:rPr lang="es-ES_tradnl" dirty="0" err="1" smtClean="0">
                <a:solidFill>
                  <a:schemeClr val="tx1"/>
                </a:solidFill>
                <a:latin typeface="+mn-lt"/>
              </a:rPr>
              <a:t>EPPOn</a:t>
            </a:r>
            <a:r>
              <a:rPr lang="es-ES_tradnl" dirty="0" smtClean="0">
                <a:solidFill>
                  <a:schemeClr val="tx1"/>
                </a:solidFill>
                <a:latin typeface="+mn-lt"/>
              </a:rPr>
              <a:t> </a:t>
            </a:r>
            <a:r>
              <a:rPr lang="es-ES_tradnl" dirty="0" err="1" smtClean="0">
                <a:solidFill>
                  <a:schemeClr val="tx1"/>
                </a:solidFill>
                <a:latin typeface="+mn-lt"/>
              </a:rPr>
              <a:t>toimivaltaan</a:t>
            </a:r>
            <a:r>
              <a:rPr lang="es-ES_tradnl" dirty="0" smtClean="0">
                <a:solidFill>
                  <a:schemeClr val="tx1"/>
                </a:solidFill>
                <a:latin typeface="+mn-lt"/>
              </a:rPr>
              <a:t> </a:t>
            </a:r>
            <a:r>
              <a:rPr lang="es-ES_tradnl" dirty="0" err="1" smtClean="0">
                <a:solidFill>
                  <a:schemeClr val="tx1"/>
                </a:solidFill>
                <a:latin typeface="+mn-lt"/>
              </a:rPr>
              <a:t>kuuluvissa</a:t>
            </a:r>
            <a:r>
              <a:rPr lang="es-ES_tradnl" dirty="0" smtClean="0">
                <a:solidFill>
                  <a:schemeClr val="tx1"/>
                </a:solidFill>
                <a:latin typeface="+mn-lt"/>
              </a:rPr>
              <a:t> </a:t>
            </a:r>
            <a:r>
              <a:rPr lang="es-ES_tradnl" dirty="0" err="1" smtClean="0">
                <a:solidFill>
                  <a:schemeClr val="tx1"/>
                </a:solidFill>
                <a:latin typeface="+mn-lt"/>
              </a:rPr>
              <a:t>asioissa</a:t>
            </a:r>
            <a:r>
              <a:rPr lang="es-ES_tradnl" dirty="0" smtClean="0">
                <a:solidFill>
                  <a:schemeClr val="tx1"/>
                </a:solidFill>
                <a:latin typeface="+mn-lt"/>
              </a:rPr>
              <a:t>.</a:t>
            </a:r>
          </a:p>
          <a:p>
            <a:pPr>
              <a:buFont typeface="Wingdings" panose="05000000000000000000" pitchFamily="2" charset="2"/>
              <a:buChar char="Ø"/>
            </a:pPr>
            <a:r>
              <a:rPr lang="es-ES_tradnl" dirty="0" err="1" smtClean="0">
                <a:solidFill>
                  <a:schemeClr val="tx1"/>
                </a:solidFill>
                <a:latin typeface="+mn-lt"/>
              </a:rPr>
              <a:t>Sisältäen</a:t>
            </a:r>
            <a:r>
              <a:rPr lang="es-ES_tradnl" dirty="0" smtClean="0">
                <a:solidFill>
                  <a:schemeClr val="tx1"/>
                </a:solidFill>
                <a:latin typeface="+mn-lt"/>
              </a:rPr>
              <a:t>:</a:t>
            </a:r>
            <a:r>
              <a:rPr lang="es-ES_tradnl" dirty="0">
                <a:solidFill>
                  <a:schemeClr val="tx1"/>
                </a:solidFill>
                <a:latin typeface="+mn-lt"/>
              </a:rPr>
              <a:t> </a:t>
            </a:r>
            <a:r>
              <a:rPr lang="es-ES_tradnl" dirty="0" err="1" smtClean="0">
                <a:solidFill>
                  <a:schemeClr val="tx1"/>
                </a:solidFill>
                <a:latin typeface="+mn-lt"/>
              </a:rPr>
              <a:t>operatiiviset</a:t>
            </a:r>
            <a:r>
              <a:rPr lang="es-ES_tradnl" dirty="0" smtClean="0">
                <a:solidFill>
                  <a:schemeClr val="tx1"/>
                </a:solidFill>
                <a:latin typeface="+mn-lt"/>
              </a:rPr>
              <a:t> </a:t>
            </a:r>
            <a:r>
              <a:rPr lang="es-ES_tradnl" dirty="0" err="1" smtClean="0">
                <a:solidFill>
                  <a:schemeClr val="tx1"/>
                </a:solidFill>
                <a:latin typeface="+mn-lt"/>
              </a:rPr>
              <a:t>päätökset</a:t>
            </a:r>
            <a:r>
              <a:rPr lang="es-ES_tradnl" dirty="0" smtClean="0">
                <a:solidFill>
                  <a:schemeClr val="tx1"/>
                </a:solidFill>
                <a:latin typeface="+mn-lt"/>
              </a:rPr>
              <a:t> </a:t>
            </a:r>
            <a:r>
              <a:rPr lang="es-ES_tradnl" dirty="0" err="1" smtClean="0">
                <a:solidFill>
                  <a:schemeClr val="tx1"/>
                </a:solidFill>
                <a:latin typeface="+mn-lt"/>
              </a:rPr>
              <a:t>tukinnan</a:t>
            </a:r>
            <a:r>
              <a:rPr lang="es-ES_tradnl" dirty="0" smtClean="0">
                <a:solidFill>
                  <a:schemeClr val="tx1"/>
                </a:solidFill>
                <a:latin typeface="+mn-lt"/>
              </a:rPr>
              <a:t> ja </a:t>
            </a:r>
            <a:r>
              <a:rPr lang="es-ES_tradnl" dirty="0" err="1" smtClean="0">
                <a:solidFill>
                  <a:schemeClr val="tx1"/>
                </a:solidFill>
                <a:latin typeface="+mn-lt"/>
              </a:rPr>
              <a:t>syytteiden</a:t>
            </a:r>
            <a:r>
              <a:rPr lang="es-ES_tradnl" dirty="0" smtClean="0">
                <a:solidFill>
                  <a:schemeClr val="tx1"/>
                </a:solidFill>
                <a:latin typeface="+mn-lt"/>
              </a:rPr>
              <a:t> </a:t>
            </a:r>
            <a:r>
              <a:rPr lang="es-ES_tradnl" dirty="0" err="1" smtClean="0">
                <a:solidFill>
                  <a:schemeClr val="tx1"/>
                </a:solidFill>
                <a:latin typeface="+mn-lt"/>
              </a:rPr>
              <a:t>nostaminen</a:t>
            </a:r>
            <a:r>
              <a:rPr lang="es-ES_tradnl" dirty="0" smtClean="0">
                <a:solidFill>
                  <a:schemeClr val="tx1"/>
                </a:solidFill>
                <a:latin typeface="+mn-lt"/>
              </a:rPr>
              <a:t>/ </a:t>
            </a:r>
            <a:r>
              <a:rPr lang="es-ES_tradnl" dirty="0" err="1" smtClean="0">
                <a:solidFill>
                  <a:schemeClr val="tx1"/>
                </a:solidFill>
                <a:latin typeface="+mn-lt"/>
              </a:rPr>
              <a:t>esittää</a:t>
            </a:r>
            <a:r>
              <a:rPr lang="es-ES_tradnl" dirty="0" smtClean="0">
                <a:solidFill>
                  <a:schemeClr val="tx1"/>
                </a:solidFill>
                <a:latin typeface="+mn-lt"/>
              </a:rPr>
              <a:t> </a:t>
            </a:r>
            <a:r>
              <a:rPr lang="es-ES_tradnl" dirty="0" err="1" smtClean="0">
                <a:solidFill>
                  <a:schemeClr val="tx1"/>
                </a:solidFill>
                <a:latin typeface="+mn-lt"/>
              </a:rPr>
              <a:t>syyteväittämiä</a:t>
            </a:r>
            <a:r>
              <a:rPr lang="es-ES_tradnl" dirty="0" smtClean="0">
                <a:solidFill>
                  <a:schemeClr val="tx1"/>
                </a:solidFill>
                <a:latin typeface="+mn-lt"/>
              </a:rPr>
              <a:t>/</a:t>
            </a:r>
            <a:r>
              <a:rPr lang="es-ES_tradnl" dirty="0" err="1" smtClean="0">
                <a:solidFill>
                  <a:schemeClr val="tx1"/>
                </a:solidFill>
                <a:latin typeface="+mn-lt"/>
              </a:rPr>
              <a:t>osallistuu</a:t>
            </a:r>
            <a:r>
              <a:rPr lang="es-ES_tradnl" dirty="0" smtClean="0">
                <a:solidFill>
                  <a:schemeClr val="tx1"/>
                </a:solidFill>
                <a:latin typeface="+mn-lt"/>
              </a:rPr>
              <a:t> </a:t>
            </a:r>
            <a:r>
              <a:rPr lang="es-ES_tradnl" dirty="0" err="1" smtClean="0">
                <a:solidFill>
                  <a:schemeClr val="tx1"/>
                </a:solidFill>
                <a:latin typeface="+mn-lt"/>
              </a:rPr>
              <a:t>todisteiden</a:t>
            </a:r>
            <a:r>
              <a:rPr lang="es-ES_tradnl" dirty="0" smtClean="0">
                <a:solidFill>
                  <a:schemeClr val="tx1"/>
                </a:solidFill>
                <a:latin typeface="+mn-lt"/>
              </a:rPr>
              <a:t> </a:t>
            </a:r>
            <a:r>
              <a:rPr lang="es-ES_tradnl" dirty="0" err="1" smtClean="0">
                <a:solidFill>
                  <a:schemeClr val="tx1"/>
                </a:solidFill>
                <a:latin typeface="+mn-lt"/>
              </a:rPr>
              <a:t>hankintaan</a:t>
            </a:r>
            <a:r>
              <a:rPr lang="es-ES_tradnl" dirty="0" smtClean="0">
                <a:solidFill>
                  <a:schemeClr val="tx1"/>
                </a:solidFill>
                <a:latin typeface="+mn-lt"/>
              </a:rPr>
              <a:t>…, </a:t>
            </a:r>
            <a:r>
              <a:rPr lang="es-ES_tradnl" dirty="0" err="1" smtClean="0">
                <a:solidFill>
                  <a:schemeClr val="tx1"/>
                </a:solidFill>
                <a:latin typeface="+mn-lt"/>
              </a:rPr>
              <a:t>mutta</a:t>
            </a:r>
            <a:r>
              <a:rPr lang="es-ES_tradnl" dirty="0" smtClean="0">
                <a:solidFill>
                  <a:schemeClr val="tx1"/>
                </a:solidFill>
                <a:latin typeface="+mn-lt"/>
              </a:rPr>
              <a:t> </a:t>
            </a:r>
            <a:r>
              <a:rPr lang="es-ES_tradnl" dirty="0" err="1" smtClean="0">
                <a:solidFill>
                  <a:schemeClr val="tx1"/>
                </a:solidFill>
                <a:latin typeface="+mn-lt"/>
              </a:rPr>
              <a:t>ei</a:t>
            </a:r>
            <a:r>
              <a:rPr lang="es-ES_tradnl" dirty="0" smtClean="0">
                <a:solidFill>
                  <a:schemeClr val="tx1"/>
                </a:solidFill>
                <a:latin typeface="+mn-lt"/>
              </a:rPr>
              <a:t> </a:t>
            </a:r>
            <a:r>
              <a:rPr lang="es-ES_tradnl" dirty="0" err="1" smtClean="0">
                <a:solidFill>
                  <a:schemeClr val="tx1"/>
                </a:solidFill>
                <a:latin typeface="+mn-lt"/>
              </a:rPr>
              <a:t>täytäntöönpanoon</a:t>
            </a:r>
            <a:endParaRPr lang="es-ES_tradnl" dirty="0">
              <a:solidFill>
                <a:schemeClr val="tx1"/>
              </a:solidFill>
              <a:latin typeface="+mn-lt"/>
            </a:endParaRPr>
          </a:p>
          <a:p>
            <a:pPr>
              <a:buFont typeface="Wingdings" panose="05000000000000000000" pitchFamily="2" charset="2"/>
              <a:buChar char="Ø"/>
            </a:pPr>
            <a:r>
              <a:rPr lang="es-ES_tradnl" dirty="0">
                <a:solidFill>
                  <a:schemeClr val="tx1"/>
                </a:solidFill>
                <a:latin typeface="+mn-lt"/>
              </a:rPr>
              <a:t> </a:t>
            </a:r>
            <a:r>
              <a:rPr lang="es-ES_tradnl" dirty="0" err="1" smtClean="0">
                <a:solidFill>
                  <a:schemeClr val="tx1"/>
                </a:solidFill>
                <a:latin typeface="+mn-lt"/>
              </a:rPr>
              <a:t>Sisällytetty</a:t>
            </a:r>
            <a:r>
              <a:rPr lang="es-ES_tradnl" dirty="0" smtClean="0">
                <a:solidFill>
                  <a:schemeClr val="tx1"/>
                </a:solidFill>
                <a:latin typeface="+mn-lt"/>
              </a:rPr>
              <a:t> </a:t>
            </a:r>
            <a:r>
              <a:rPr lang="es-ES_tradnl" dirty="0" err="1" smtClean="0">
                <a:solidFill>
                  <a:schemeClr val="tx1"/>
                </a:solidFill>
                <a:latin typeface="+mn-lt"/>
              </a:rPr>
              <a:t>kansalliseen</a:t>
            </a:r>
            <a:r>
              <a:rPr lang="es-ES_tradnl" dirty="0" smtClean="0">
                <a:solidFill>
                  <a:schemeClr val="tx1"/>
                </a:solidFill>
                <a:latin typeface="+mn-lt"/>
              </a:rPr>
              <a:t> </a:t>
            </a:r>
            <a:r>
              <a:rPr lang="es-ES_tradnl" dirty="0" err="1" smtClean="0">
                <a:solidFill>
                  <a:schemeClr val="tx1"/>
                </a:solidFill>
                <a:latin typeface="+mn-lt"/>
              </a:rPr>
              <a:t>järjestelmään</a:t>
            </a:r>
            <a:r>
              <a:rPr lang="es-ES_tradnl" dirty="0" smtClean="0">
                <a:solidFill>
                  <a:schemeClr val="tx1"/>
                </a:solidFill>
                <a:latin typeface="+mn-lt"/>
              </a:rPr>
              <a:t>:  </a:t>
            </a:r>
            <a:r>
              <a:rPr lang="es-ES_tradnl" dirty="0" err="1" smtClean="0">
                <a:solidFill>
                  <a:schemeClr val="tx1"/>
                </a:solidFill>
                <a:latin typeface="+mn-lt"/>
              </a:rPr>
              <a:t>samat</a:t>
            </a:r>
            <a:r>
              <a:rPr lang="es-ES_tradnl" dirty="0" smtClean="0">
                <a:solidFill>
                  <a:schemeClr val="tx1"/>
                </a:solidFill>
                <a:latin typeface="+mn-lt"/>
              </a:rPr>
              <a:t> </a:t>
            </a:r>
            <a:r>
              <a:rPr lang="es-ES_tradnl" dirty="0" err="1" smtClean="0">
                <a:solidFill>
                  <a:schemeClr val="tx1"/>
                </a:solidFill>
                <a:latin typeface="+mn-lt"/>
              </a:rPr>
              <a:t>valtuudet</a:t>
            </a:r>
            <a:r>
              <a:rPr lang="es-ES_tradnl" dirty="0" smtClean="0">
                <a:solidFill>
                  <a:schemeClr val="tx1"/>
                </a:solidFill>
                <a:latin typeface="+mn-lt"/>
              </a:rPr>
              <a:t> </a:t>
            </a:r>
            <a:r>
              <a:rPr lang="es-ES_tradnl" dirty="0" err="1" smtClean="0">
                <a:solidFill>
                  <a:schemeClr val="tx1"/>
                </a:solidFill>
                <a:latin typeface="+mn-lt"/>
              </a:rPr>
              <a:t>kuin</a:t>
            </a:r>
            <a:r>
              <a:rPr lang="es-ES_tradnl" dirty="0" smtClean="0">
                <a:solidFill>
                  <a:schemeClr val="tx1"/>
                </a:solidFill>
                <a:latin typeface="+mn-lt"/>
              </a:rPr>
              <a:t> </a:t>
            </a:r>
            <a:r>
              <a:rPr lang="es-ES_tradnl" dirty="0" err="1" smtClean="0">
                <a:solidFill>
                  <a:schemeClr val="tx1"/>
                </a:solidFill>
                <a:latin typeface="+mn-lt"/>
              </a:rPr>
              <a:t>kansallisella</a:t>
            </a:r>
            <a:r>
              <a:rPr lang="es-ES_tradnl" dirty="0" smtClean="0">
                <a:solidFill>
                  <a:schemeClr val="tx1"/>
                </a:solidFill>
                <a:latin typeface="+mn-lt"/>
              </a:rPr>
              <a:t> </a:t>
            </a:r>
            <a:r>
              <a:rPr lang="es-ES_tradnl" dirty="0" err="1" smtClean="0">
                <a:solidFill>
                  <a:schemeClr val="tx1"/>
                </a:solidFill>
                <a:latin typeface="+mn-lt"/>
              </a:rPr>
              <a:t>syyttäjällä</a:t>
            </a:r>
            <a:endParaRPr lang="es-ES" dirty="0">
              <a:solidFill>
                <a:schemeClr val="tx1"/>
              </a:solidFill>
              <a:latin typeface="+mn-lt"/>
            </a:endParaRPr>
          </a:p>
        </p:txBody>
      </p:sp>
      <p:sp>
        <p:nvSpPr>
          <p:cNvPr id="4" name="Dia számának helye 3">
            <a:extLst>
              <a:ext uri="{FF2B5EF4-FFF2-40B4-BE49-F238E27FC236}">
                <a16:creationId xmlns:a16="http://schemas.microsoft.com/office/drawing/2014/main" id="{0B84D63B-25FE-407E-BBDD-AF0C675345B0}"/>
              </a:ext>
            </a:extLst>
          </p:cNvPr>
          <p:cNvSpPr>
            <a:spLocks noGrp="1"/>
          </p:cNvSpPr>
          <p:nvPr>
            <p:ph type="sldNum" sz="quarter" idx="12"/>
          </p:nvPr>
        </p:nvSpPr>
        <p:spPr/>
        <p:txBody>
          <a:bodyPr/>
          <a:lstStyle/>
          <a:p>
            <a:fld id="{6113E31D-E2AB-40D1-8B51-AFA5AFEF393A}" type="slidenum">
              <a:rPr lang="en-US" smtClean="0"/>
              <a:t>23</a:t>
            </a:fld>
            <a:endParaRPr lang="en-US" dirty="0"/>
          </a:p>
        </p:txBody>
      </p:sp>
    </p:spTree>
    <p:extLst>
      <p:ext uri="{BB962C8B-B14F-4D97-AF65-F5344CB8AC3E}">
        <p14:creationId xmlns:p14="http://schemas.microsoft.com/office/powerpoint/2010/main" val="2221920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4000" b="1" dirty="0"/>
              <a:t/>
            </a:r>
            <a:br>
              <a:rPr lang="es-ES_tradnl" sz="4000" b="1" dirty="0"/>
            </a:br>
            <a:r>
              <a:rPr lang="es-ES_tradnl" sz="4000" b="1" dirty="0" smtClean="0"/>
              <a:t>KYSELY- TESTAA TIETOSI</a:t>
            </a:r>
            <a:r>
              <a:rPr lang="es-ES_tradnl" sz="4000" b="1" dirty="0"/>
              <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es-ES_tradnl" sz="3200" b="1" dirty="0" err="1" smtClean="0">
                <a:solidFill>
                  <a:schemeClr val="tx1"/>
                </a:solidFill>
                <a:latin typeface="+mn-lt"/>
              </a:rPr>
              <a:t>Valtuutettu</a:t>
            </a:r>
            <a:r>
              <a:rPr lang="es-ES_tradnl" sz="3200" b="1" dirty="0" smtClean="0">
                <a:solidFill>
                  <a:schemeClr val="tx1"/>
                </a:solidFill>
                <a:latin typeface="+mn-lt"/>
              </a:rPr>
              <a:t> </a:t>
            </a:r>
            <a:r>
              <a:rPr lang="es-ES_tradnl" sz="3200" b="1" dirty="0" err="1" smtClean="0">
                <a:solidFill>
                  <a:schemeClr val="tx1"/>
                </a:solidFill>
                <a:latin typeface="+mn-lt"/>
              </a:rPr>
              <a:t>Euroopan</a:t>
            </a:r>
            <a:r>
              <a:rPr lang="es-ES_tradnl" sz="3200" b="1" dirty="0" smtClean="0">
                <a:solidFill>
                  <a:schemeClr val="tx1"/>
                </a:solidFill>
                <a:latin typeface="+mn-lt"/>
              </a:rPr>
              <a:t> </a:t>
            </a:r>
            <a:r>
              <a:rPr lang="es-ES_tradnl" sz="3200" b="1" dirty="0" err="1" smtClean="0">
                <a:solidFill>
                  <a:schemeClr val="tx1"/>
                </a:solidFill>
                <a:latin typeface="+mn-lt"/>
              </a:rPr>
              <a:t>syyttäjä</a:t>
            </a:r>
            <a:r>
              <a:rPr lang="es-ES_tradnl" sz="3200" b="1" dirty="0" smtClean="0">
                <a:solidFill>
                  <a:schemeClr val="tx1"/>
                </a:solidFill>
                <a:latin typeface="+mn-lt"/>
              </a:rPr>
              <a:t>….. (TOSI / EPÄTOSI)</a:t>
            </a:r>
            <a:endParaRPr lang="es-ES_tradnl" sz="3200" b="1" dirty="0">
              <a:solidFill>
                <a:schemeClr val="tx1"/>
              </a:solidFill>
              <a:latin typeface="+mn-lt"/>
            </a:endParaRPr>
          </a:p>
          <a:p>
            <a:pPr marL="457200" indent="-457200" algn="just">
              <a:buFont typeface="+mj-lt"/>
              <a:buAutoNum type="alphaLcParenR"/>
            </a:pPr>
            <a:r>
              <a:rPr lang="es-ES_tradnl" sz="3200" dirty="0" err="1" smtClean="0">
                <a:solidFill>
                  <a:schemeClr val="tx1"/>
                </a:solidFill>
                <a:latin typeface="+mn-lt"/>
              </a:rPr>
              <a:t>Valitaan</a:t>
            </a:r>
            <a:r>
              <a:rPr lang="es-ES_tradnl" sz="3200" dirty="0" smtClean="0">
                <a:solidFill>
                  <a:schemeClr val="tx1"/>
                </a:solidFill>
                <a:latin typeface="+mn-lt"/>
              </a:rPr>
              <a:t> </a:t>
            </a:r>
            <a:r>
              <a:rPr lang="es-ES_tradnl" sz="3200" dirty="0" err="1" smtClean="0">
                <a:solidFill>
                  <a:schemeClr val="tx1"/>
                </a:solidFill>
                <a:latin typeface="+mn-lt"/>
              </a:rPr>
              <a:t>Euroopan</a:t>
            </a:r>
            <a:r>
              <a:rPr lang="es-ES_tradnl" sz="3200" dirty="0" smtClean="0">
                <a:solidFill>
                  <a:schemeClr val="tx1"/>
                </a:solidFill>
                <a:latin typeface="+mn-lt"/>
              </a:rPr>
              <a:t> </a:t>
            </a:r>
            <a:r>
              <a:rPr lang="es-ES_tradnl" sz="3200" dirty="0" err="1" smtClean="0">
                <a:solidFill>
                  <a:schemeClr val="tx1"/>
                </a:solidFill>
                <a:latin typeface="+mn-lt"/>
              </a:rPr>
              <a:t>pääsyyttäjän</a:t>
            </a:r>
            <a:r>
              <a:rPr lang="es-ES_tradnl" sz="3200" dirty="0" smtClean="0">
                <a:solidFill>
                  <a:schemeClr val="tx1"/>
                </a:solidFill>
                <a:latin typeface="+mn-lt"/>
              </a:rPr>
              <a:t> </a:t>
            </a:r>
            <a:r>
              <a:rPr lang="es-ES_tradnl" sz="3200" dirty="0" err="1" smtClean="0">
                <a:solidFill>
                  <a:schemeClr val="tx1"/>
                </a:solidFill>
                <a:latin typeface="+mn-lt"/>
              </a:rPr>
              <a:t>toimesta</a:t>
            </a:r>
            <a:r>
              <a:rPr lang="es-ES_tradnl" sz="3200" dirty="0" smtClean="0">
                <a:solidFill>
                  <a:schemeClr val="tx1"/>
                </a:solidFill>
                <a:latin typeface="+mn-lt"/>
              </a:rPr>
              <a:t> </a:t>
            </a:r>
            <a:r>
              <a:rPr lang="es-ES_tradnl" sz="3200" dirty="0" err="1" smtClean="0">
                <a:solidFill>
                  <a:schemeClr val="tx1"/>
                </a:solidFill>
                <a:latin typeface="+mn-lt"/>
              </a:rPr>
              <a:t>avoimen</a:t>
            </a:r>
            <a:r>
              <a:rPr lang="es-ES_tradnl" sz="3200" dirty="0" smtClean="0">
                <a:solidFill>
                  <a:schemeClr val="tx1"/>
                </a:solidFill>
                <a:latin typeface="+mn-lt"/>
              </a:rPr>
              <a:t> </a:t>
            </a:r>
            <a:r>
              <a:rPr lang="es-ES_tradnl" sz="3200" dirty="0" err="1" smtClean="0">
                <a:solidFill>
                  <a:schemeClr val="tx1"/>
                </a:solidFill>
                <a:latin typeface="+mn-lt"/>
              </a:rPr>
              <a:t>haun</a:t>
            </a:r>
            <a:r>
              <a:rPr lang="es-ES_tradnl" sz="3200" dirty="0" smtClean="0">
                <a:solidFill>
                  <a:schemeClr val="tx1"/>
                </a:solidFill>
                <a:latin typeface="+mn-lt"/>
              </a:rPr>
              <a:t> </a:t>
            </a:r>
            <a:r>
              <a:rPr lang="es-ES_tradnl" sz="3200" dirty="0" err="1" smtClean="0">
                <a:solidFill>
                  <a:schemeClr val="tx1"/>
                </a:solidFill>
                <a:latin typeface="+mn-lt"/>
              </a:rPr>
              <a:t>perusteella</a:t>
            </a:r>
            <a:endParaRPr lang="es-ES_tradnl" sz="3200" dirty="0">
              <a:solidFill>
                <a:schemeClr val="tx1"/>
              </a:solidFill>
              <a:latin typeface="+mn-lt"/>
            </a:endParaRPr>
          </a:p>
          <a:p>
            <a:pPr marL="457200" indent="-457200" algn="just">
              <a:buFont typeface="+mj-lt"/>
              <a:buAutoNum type="alphaLcParenR"/>
            </a:pPr>
            <a:r>
              <a:rPr lang="fi-FI" sz="3200" dirty="0" smtClean="0">
                <a:solidFill>
                  <a:schemeClr val="tx1"/>
                </a:solidFill>
                <a:latin typeface="+mn-lt"/>
              </a:rPr>
              <a:t>Täytyy olla syyttäjä- tai oikeuslaitoksen aktiivisia jäseniä</a:t>
            </a:r>
            <a:endParaRPr lang="en-US" sz="3200" dirty="0">
              <a:solidFill>
                <a:schemeClr val="tx1"/>
              </a:solidFill>
              <a:latin typeface="+mn-lt"/>
            </a:endParaRPr>
          </a:p>
          <a:p>
            <a:pPr marL="457200" indent="-457200" algn="just">
              <a:buFont typeface="+mj-lt"/>
              <a:buAutoNum type="alphaLcParenR"/>
            </a:pPr>
            <a:r>
              <a:rPr lang="fi-FI" sz="3200" dirty="0" smtClean="0">
                <a:solidFill>
                  <a:schemeClr val="tx1"/>
                </a:solidFill>
                <a:latin typeface="+mn-lt"/>
              </a:rPr>
              <a:t>Voidaan erottaa vain nimenneen jäsenvaltion </a:t>
            </a:r>
            <a:r>
              <a:rPr lang="fi-FI" sz="3200" dirty="0" err="1" smtClean="0">
                <a:solidFill>
                  <a:schemeClr val="tx1"/>
                </a:solidFill>
                <a:latin typeface="+mn-lt"/>
              </a:rPr>
              <a:t>toimiesta</a:t>
            </a:r>
            <a:endParaRPr lang="en-US" sz="3200" dirty="0">
              <a:solidFill>
                <a:schemeClr val="tx1"/>
              </a:solidFill>
              <a:latin typeface="+mn-lt"/>
            </a:endParaRPr>
          </a:p>
          <a:p>
            <a:pPr marL="457200" indent="-457200" algn="just">
              <a:buFont typeface="+mj-lt"/>
              <a:buAutoNum type="alphaLcParenR"/>
            </a:pPr>
            <a:endParaRPr lang="en-US" sz="3200" dirty="0"/>
          </a:p>
          <a:p>
            <a:pPr algn="just"/>
            <a:endParaRPr lang="es-ES" sz="3200" dirty="0"/>
          </a:p>
        </p:txBody>
      </p:sp>
      <p:sp>
        <p:nvSpPr>
          <p:cNvPr id="4" name="Textfeld 3">
            <a:extLst>
              <a:ext uri="{FF2B5EF4-FFF2-40B4-BE49-F238E27FC236}">
                <a16:creationId xmlns:a16="http://schemas.microsoft.com/office/drawing/2014/main" id="{D9E36BEC-780C-4B44-B585-DB84F7A38F49}"/>
              </a:ext>
            </a:extLst>
          </p:cNvPr>
          <p:cNvSpPr txBox="1"/>
          <p:nvPr/>
        </p:nvSpPr>
        <p:spPr>
          <a:xfrm>
            <a:off x="9114774" y="2971476"/>
            <a:ext cx="1996571" cy="584775"/>
          </a:xfrm>
          <a:prstGeom prst="rect">
            <a:avLst/>
          </a:prstGeom>
          <a:noFill/>
        </p:spPr>
        <p:txBody>
          <a:bodyPr wrap="square" rtlCol="0">
            <a:spAutoFit/>
          </a:bodyPr>
          <a:lstStyle/>
          <a:p>
            <a:r>
              <a:rPr lang="de-DE" sz="3200" dirty="0" smtClean="0">
                <a:solidFill>
                  <a:schemeClr val="accent1">
                    <a:lumMod val="60000"/>
                    <a:lumOff val="40000"/>
                  </a:schemeClr>
                </a:solidFill>
              </a:rPr>
              <a:t>EPÄTOSI</a:t>
            </a:r>
            <a:endParaRPr lang="de-DE" sz="3200" dirty="0">
              <a:solidFill>
                <a:schemeClr val="accent1">
                  <a:lumMod val="60000"/>
                  <a:lumOff val="40000"/>
                </a:schemeClr>
              </a:solidFill>
            </a:endParaRPr>
          </a:p>
        </p:txBody>
      </p:sp>
      <p:sp>
        <p:nvSpPr>
          <p:cNvPr id="5" name="Textfeld 4">
            <a:extLst>
              <a:ext uri="{FF2B5EF4-FFF2-40B4-BE49-F238E27FC236}">
                <a16:creationId xmlns:a16="http://schemas.microsoft.com/office/drawing/2014/main" id="{BD54338D-B141-4AEA-B30E-53B6DB158CAE}"/>
              </a:ext>
            </a:extLst>
          </p:cNvPr>
          <p:cNvSpPr txBox="1"/>
          <p:nvPr/>
        </p:nvSpPr>
        <p:spPr>
          <a:xfrm>
            <a:off x="9181291" y="3843836"/>
            <a:ext cx="1337310" cy="584775"/>
          </a:xfrm>
          <a:prstGeom prst="rect">
            <a:avLst/>
          </a:prstGeom>
          <a:noFill/>
        </p:spPr>
        <p:txBody>
          <a:bodyPr wrap="square" rtlCol="0">
            <a:spAutoFit/>
          </a:bodyPr>
          <a:lstStyle/>
          <a:p>
            <a:r>
              <a:rPr lang="de-DE" sz="3200" dirty="0" smtClean="0">
                <a:solidFill>
                  <a:schemeClr val="accent1">
                    <a:lumMod val="60000"/>
                    <a:lumOff val="40000"/>
                  </a:schemeClr>
                </a:solidFill>
              </a:rPr>
              <a:t>TOSI</a:t>
            </a:r>
            <a:endParaRPr lang="de-DE" sz="3200" dirty="0">
              <a:solidFill>
                <a:schemeClr val="accent1">
                  <a:lumMod val="60000"/>
                  <a:lumOff val="40000"/>
                </a:schemeClr>
              </a:solidFill>
            </a:endParaRPr>
          </a:p>
        </p:txBody>
      </p:sp>
      <p:sp>
        <p:nvSpPr>
          <p:cNvPr id="6" name="Textfeld 5">
            <a:extLst>
              <a:ext uri="{FF2B5EF4-FFF2-40B4-BE49-F238E27FC236}">
                <a16:creationId xmlns:a16="http://schemas.microsoft.com/office/drawing/2014/main" id="{3464E407-7EB7-4E19-91A3-6DBE55F0179B}"/>
              </a:ext>
            </a:extLst>
          </p:cNvPr>
          <p:cNvSpPr txBox="1"/>
          <p:nvPr/>
        </p:nvSpPr>
        <p:spPr>
          <a:xfrm>
            <a:off x="9231803" y="4754484"/>
            <a:ext cx="1337310" cy="584775"/>
          </a:xfrm>
          <a:prstGeom prst="rect">
            <a:avLst/>
          </a:prstGeom>
          <a:noFill/>
        </p:spPr>
        <p:txBody>
          <a:bodyPr wrap="square" rtlCol="0">
            <a:spAutoFit/>
          </a:bodyPr>
          <a:lstStyle/>
          <a:p>
            <a:r>
              <a:rPr lang="de-DE" sz="3200" dirty="0">
                <a:solidFill>
                  <a:schemeClr val="accent1">
                    <a:lumMod val="60000"/>
                    <a:lumOff val="40000"/>
                  </a:schemeClr>
                </a:solidFill>
              </a:rPr>
              <a:t>FALSE</a:t>
            </a:r>
          </a:p>
        </p:txBody>
      </p:sp>
      <p:sp>
        <p:nvSpPr>
          <p:cNvPr id="7" name="Dia számának helye 6">
            <a:extLst>
              <a:ext uri="{FF2B5EF4-FFF2-40B4-BE49-F238E27FC236}">
                <a16:creationId xmlns:a16="http://schemas.microsoft.com/office/drawing/2014/main" id="{85FD0C5F-1AB0-4615-94D1-93F05B46540B}"/>
              </a:ext>
            </a:extLst>
          </p:cNvPr>
          <p:cNvSpPr>
            <a:spLocks noGrp="1"/>
          </p:cNvSpPr>
          <p:nvPr>
            <p:ph type="sldNum" sz="quarter" idx="12"/>
          </p:nvPr>
        </p:nvSpPr>
        <p:spPr/>
        <p:txBody>
          <a:bodyPr/>
          <a:lstStyle/>
          <a:p>
            <a:fld id="{6113E31D-E2AB-40D1-8B51-AFA5AFEF393A}" type="slidenum">
              <a:rPr lang="en-US" smtClean="0"/>
              <a:t>24</a:t>
            </a:fld>
            <a:endParaRPr lang="en-US" dirty="0"/>
          </a:p>
        </p:txBody>
      </p:sp>
    </p:spTree>
    <p:extLst>
      <p:ext uri="{BB962C8B-B14F-4D97-AF65-F5344CB8AC3E}">
        <p14:creationId xmlns:p14="http://schemas.microsoft.com/office/powerpoint/2010/main" val="24759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smtClean="0"/>
              <a:t>EDPn</a:t>
            </a:r>
            <a:r>
              <a:rPr lang="es-ES_tradnl" dirty="0" smtClean="0"/>
              <a:t> </a:t>
            </a:r>
            <a:r>
              <a:rPr lang="es-ES_tradnl" dirty="0" err="1" smtClean="0"/>
              <a:t>nimittäminen</a:t>
            </a:r>
            <a:r>
              <a:rPr lang="es-ES_tradnl" dirty="0" smtClean="0"/>
              <a:t>/</a:t>
            </a:r>
            <a:r>
              <a:rPr lang="es-ES_tradnl" dirty="0" err="1" smtClean="0"/>
              <a:t>erottaminen</a:t>
            </a:r>
            <a:r>
              <a:rPr lang="es-ES_tradnl" dirty="0" smtClean="0"/>
              <a:t> </a:t>
            </a:r>
            <a:r>
              <a:rPr lang="es-ES_tradnl" dirty="0" err="1" smtClean="0"/>
              <a:t>Artikla</a:t>
            </a:r>
            <a:r>
              <a:rPr lang="es-ES_tradnl" dirty="0" smtClean="0"/>
              <a:t> </a:t>
            </a:r>
            <a:r>
              <a:rPr lang="es-ES_tradnl" dirty="0"/>
              <a:t>17</a:t>
            </a:r>
            <a:endParaRPr lang="es-ES" dirty="0"/>
          </a:p>
        </p:txBody>
      </p:sp>
      <p:sp>
        <p:nvSpPr>
          <p:cNvPr id="3" name="Marcador de contenido 2"/>
          <p:cNvSpPr>
            <a:spLocks noGrp="1"/>
          </p:cNvSpPr>
          <p:nvPr>
            <p:ph idx="1"/>
          </p:nvPr>
        </p:nvSpPr>
        <p:spPr/>
        <p:txBody>
          <a:bodyPr>
            <a:noAutofit/>
          </a:bodyPr>
          <a:lstStyle/>
          <a:p>
            <a:pPr marL="0" indent="0">
              <a:buNone/>
            </a:pPr>
            <a:r>
              <a:rPr lang="fi-FI" dirty="0">
                <a:solidFill>
                  <a:schemeClr val="tx1"/>
                </a:solidFill>
                <a:latin typeface="+mn-lt"/>
              </a:rPr>
              <a:t>1. Kollegio nimittää Euroopan pääsyyttäjän ehdotuksesta jäsenvaltioiden nimeämät valtuutetut Euroopan </a:t>
            </a:r>
            <a:r>
              <a:rPr lang="fi-FI" dirty="0" smtClean="0">
                <a:solidFill>
                  <a:schemeClr val="tx1"/>
                </a:solidFill>
                <a:latin typeface="+mn-lt"/>
              </a:rPr>
              <a:t>syyttäjät. Kollegio </a:t>
            </a:r>
            <a:r>
              <a:rPr lang="fi-FI" dirty="0">
                <a:solidFill>
                  <a:schemeClr val="tx1"/>
                </a:solidFill>
                <a:latin typeface="+mn-lt"/>
              </a:rPr>
              <a:t>voi hylätä nimetyn henkilön, jos hän ei täytä 2 kohdassa tarkoitettuja kriteerejä. Valtuutetut Euroopan </a:t>
            </a:r>
            <a:r>
              <a:rPr lang="fi-FI" dirty="0" smtClean="0">
                <a:solidFill>
                  <a:schemeClr val="tx1"/>
                </a:solidFill>
                <a:latin typeface="+mn-lt"/>
              </a:rPr>
              <a:t>syyttäjät nimitetään </a:t>
            </a:r>
            <a:r>
              <a:rPr lang="fi-FI" dirty="0">
                <a:solidFill>
                  <a:schemeClr val="tx1"/>
                </a:solidFill>
                <a:latin typeface="+mn-lt"/>
              </a:rPr>
              <a:t>viiden vuoden toimikaudeksi, joka voidaan uusia.</a:t>
            </a:r>
          </a:p>
          <a:p>
            <a:pPr marL="0" indent="0">
              <a:buNone/>
            </a:pPr>
            <a:r>
              <a:rPr lang="fi-FI" dirty="0">
                <a:solidFill>
                  <a:schemeClr val="tx1"/>
                </a:solidFill>
                <a:latin typeface="+mn-lt"/>
              </a:rPr>
              <a:t>2. Valtuutetut Euroopan syyttäjät ovat valtuutetuksi Euroopan syyttäjäksi nimittämisestään lähtien aina eroon </a:t>
            </a:r>
            <a:r>
              <a:rPr lang="fi-FI" dirty="0" smtClean="0">
                <a:solidFill>
                  <a:schemeClr val="tx1"/>
                </a:solidFill>
                <a:latin typeface="+mn-lt"/>
              </a:rPr>
              <a:t>asti heidät </a:t>
            </a:r>
            <a:r>
              <a:rPr lang="fi-FI" dirty="0">
                <a:solidFill>
                  <a:schemeClr val="tx1"/>
                </a:solidFill>
                <a:latin typeface="+mn-lt"/>
              </a:rPr>
              <a:t>nimenneiden jäsenvaltioiden syyttäjälaitoksen tai oikeuslaitoksen aktiivisia jäseniä. Heidän </a:t>
            </a:r>
            <a:r>
              <a:rPr lang="fi-FI" dirty="0" smtClean="0">
                <a:solidFill>
                  <a:schemeClr val="tx1"/>
                </a:solidFill>
                <a:latin typeface="+mn-lt"/>
              </a:rPr>
              <a:t>riippumattomuutensa on </a:t>
            </a:r>
            <a:r>
              <a:rPr lang="fi-FI" dirty="0">
                <a:solidFill>
                  <a:schemeClr val="tx1"/>
                </a:solidFill>
                <a:latin typeface="+mn-lt"/>
              </a:rPr>
              <a:t>oltava kiistaton, ja heillä on oltava tarvittava pätevyys ja asiaankuuluvaa käytännön kokemusta kansallisista oikeusjärjestelmistään.</a:t>
            </a:r>
            <a:endParaRPr lang="en-US" dirty="0"/>
          </a:p>
        </p:txBody>
      </p:sp>
      <p:sp>
        <p:nvSpPr>
          <p:cNvPr id="4" name="Dia számának helye 3">
            <a:extLst>
              <a:ext uri="{FF2B5EF4-FFF2-40B4-BE49-F238E27FC236}">
                <a16:creationId xmlns:a16="http://schemas.microsoft.com/office/drawing/2014/main" id="{6DEA5174-C961-4534-8467-2D30E7608776}"/>
              </a:ext>
            </a:extLst>
          </p:cNvPr>
          <p:cNvSpPr>
            <a:spLocks noGrp="1"/>
          </p:cNvSpPr>
          <p:nvPr>
            <p:ph type="sldNum" sz="quarter" idx="12"/>
          </p:nvPr>
        </p:nvSpPr>
        <p:spPr/>
        <p:txBody>
          <a:bodyPr/>
          <a:lstStyle/>
          <a:p>
            <a:fld id="{6113E31D-E2AB-40D1-8B51-AFA5AFEF393A}" type="slidenum">
              <a:rPr lang="en-US" smtClean="0"/>
              <a:t>25</a:t>
            </a:fld>
            <a:endParaRPr lang="en-US" dirty="0"/>
          </a:p>
        </p:txBody>
      </p:sp>
    </p:spTree>
    <p:extLst>
      <p:ext uri="{BB962C8B-B14F-4D97-AF65-F5344CB8AC3E}">
        <p14:creationId xmlns:p14="http://schemas.microsoft.com/office/powerpoint/2010/main" val="3989657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33212"/>
            <a:ext cx="9967452" cy="1069116"/>
          </a:xfrm>
        </p:spPr>
        <p:txBody>
          <a:bodyPr/>
          <a:lstStyle/>
          <a:p>
            <a:r>
              <a:rPr lang="es-ES_tradnl" dirty="0" err="1"/>
              <a:t>EDPn</a:t>
            </a:r>
            <a:r>
              <a:rPr lang="es-ES_tradnl" dirty="0"/>
              <a:t> </a:t>
            </a:r>
            <a:r>
              <a:rPr lang="es-ES_tradnl" dirty="0" err="1"/>
              <a:t>nimittäminen</a:t>
            </a:r>
            <a:r>
              <a:rPr lang="es-ES_tradnl" dirty="0"/>
              <a:t>/</a:t>
            </a:r>
            <a:r>
              <a:rPr lang="es-ES_tradnl" dirty="0" err="1"/>
              <a:t>erottaminen</a:t>
            </a:r>
            <a:r>
              <a:rPr lang="es-ES_tradnl" dirty="0"/>
              <a:t> </a:t>
            </a:r>
            <a:r>
              <a:rPr lang="es-ES_tradnl" dirty="0" err="1"/>
              <a:t>Artikla</a:t>
            </a:r>
            <a:r>
              <a:rPr lang="es-ES_tradnl" dirty="0"/>
              <a:t> 17</a:t>
            </a:r>
            <a:endParaRPr lang="es-ES" dirty="0"/>
          </a:p>
        </p:txBody>
      </p:sp>
      <p:sp>
        <p:nvSpPr>
          <p:cNvPr id="3" name="Marcador de contenido 2"/>
          <p:cNvSpPr>
            <a:spLocks noGrp="1"/>
          </p:cNvSpPr>
          <p:nvPr>
            <p:ph idx="1"/>
          </p:nvPr>
        </p:nvSpPr>
        <p:spPr/>
        <p:txBody>
          <a:bodyPr>
            <a:normAutofit fontScale="92500" lnSpcReduction="10000"/>
          </a:bodyPr>
          <a:lstStyle/>
          <a:p>
            <a:pPr marL="0" indent="0">
              <a:buNone/>
            </a:pPr>
            <a:r>
              <a:rPr lang="fi-FI" dirty="0">
                <a:solidFill>
                  <a:schemeClr val="tx1"/>
                </a:solidFill>
                <a:latin typeface="+mn-lt"/>
              </a:rPr>
              <a:t>3. Kollegio erottaa valtuutetun Euroopan syyttäjän, jos se toteaa, ettei valtuutettu Euroopan syyttäjä enää täytä </a:t>
            </a:r>
            <a:r>
              <a:rPr lang="fi-FI" dirty="0" smtClean="0">
                <a:solidFill>
                  <a:schemeClr val="tx1"/>
                </a:solidFill>
                <a:latin typeface="+mn-lt"/>
              </a:rPr>
              <a:t>2kohdassa </a:t>
            </a:r>
            <a:r>
              <a:rPr lang="fi-FI" dirty="0">
                <a:solidFill>
                  <a:schemeClr val="tx1"/>
                </a:solidFill>
                <a:latin typeface="+mn-lt"/>
              </a:rPr>
              <a:t>säädettyjä vaatimuksia tai että hän on kykenemätön hoitamaan tehtäviään tai on syyllistynyt vakavaan rikkomukseen.</a:t>
            </a:r>
          </a:p>
          <a:p>
            <a:pPr marL="0" indent="0">
              <a:buNone/>
            </a:pPr>
            <a:r>
              <a:rPr lang="fi-FI" dirty="0">
                <a:solidFill>
                  <a:schemeClr val="tx1"/>
                </a:solidFill>
                <a:latin typeface="+mn-lt"/>
              </a:rPr>
              <a:t>4. Jos jäsenvaltio päättää erottaa valtuutetuksi Euroopan syyttäjäksi nimitetyn kansallisen syyttäjän tai ryhtyä kurinpitotoimiin häntä vastaan syistä, jotka eivät liity hänen tämän asetuksen mukaisiin velvollisuuksiinsa, sen on </a:t>
            </a:r>
            <a:r>
              <a:rPr lang="fi-FI" dirty="0" smtClean="0">
                <a:solidFill>
                  <a:schemeClr val="tx1"/>
                </a:solidFill>
                <a:latin typeface="+mn-lt"/>
              </a:rPr>
              <a:t>ilmoitettava asiasta </a:t>
            </a:r>
            <a:r>
              <a:rPr lang="fi-FI" dirty="0">
                <a:solidFill>
                  <a:schemeClr val="tx1"/>
                </a:solidFill>
                <a:latin typeface="+mn-lt"/>
              </a:rPr>
              <a:t>Euroopan pääsyyttäjälle ennen tällaisiin toimiin ryhtymistä. Jäsenvaltio ei saa ilman Euroopan pääsyyttäjän suostumusta erottaa valtuutettua Euroopan syyttäjää tai ryhtyä kurinpitotoimiin häntä vastaan syistä, jotka liittyvät </a:t>
            </a:r>
            <a:r>
              <a:rPr lang="fi-FI" dirty="0" smtClean="0">
                <a:solidFill>
                  <a:schemeClr val="tx1"/>
                </a:solidFill>
                <a:latin typeface="+mn-lt"/>
              </a:rPr>
              <a:t>hänen tämän </a:t>
            </a:r>
            <a:r>
              <a:rPr lang="fi-FI" dirty="0">
                <a:solidFill>
                  <a:schemeClr val="tx1"/>
                </a:solidFill>
                <a:latin typeface="+mn-lt"/>
              </a:rPr>
              <a:t>asetuksen mukaisiin velvollisuuksiinsa. Jos Euroopan pääsyyttäjä ei anna suostumustaan, asianomainen </a:t>
            </a:r>
            <a:r>
              <a:rPr lang="fi-FI" dirty="0" smtClean="0">
                <a:solidFill>
                  <a:schemeClr val="tx1"/>
                </a:solidFill>
                <a:latin typeface="+mn-lt"/>
              </a:rPr>
              <a:t>jäsenvaltiovoi </a:t>
            </a:r>
            <a:r>
              <a:rPr lang="fi-FI" dirty="0">
                <a:solidFill>
                  <a:schemeClr val="tx1"/>
                </a:solidFill>
                <a:latin typeface="+mn-lt"/>
              </a:rPr>
              <a:t>pyytää kollegiota tarkastelemaan asiaa.</a:t>
            </a:r>
          </a:p>
          <a:p>
            <a:pPr marL="0" indent="0">
              <a:buNone/>
            </a:pPr>
            <a:r>
              <a:rPr lang="fi-FI" dirty="0">
                <a:solidFill>
                  <a:schemeClr val="tx1"/>
                </a:solidFill>
                <a:latin typeface="+mn-lt"/>
              </a:rPr>
              <a:t>5. Jos valtuutettu Euroopan syyttäjä eroaa, jos hänen palveluksiaan ei enää tarvita </a:t>
            </a:r>
            <a:r>
              <a:rPr lang="fi-FI" dirty="0" err="1">
                <a:solidFill>
                  <a:schemeClr val="tx1"/>
                </a:solidFill>
                <a:latin typeface="+mn-lt"/>
              </a:rPr>
              <a:t>EPPOn</a:t>
            </a:r>
            <a:r>
              <a:rPr lang="fi-FI" dirty="0">
                <a:solidFill>
                  <a:schemeClr val="tx1"/>
                </a:solidFill>
                <a:latin typeface="+mn-lt"/>
              </a:rPr>
              <a:t> tehtävien hoitamiseksi, </a:t>
            </a:r>
            <a:r>
              <a:rPr lang="fi-FI" dirty="0" smtClean="0">
                <a:solidFill>
                  <a:schemeClr val="tx1"/>
                </a:solidFill>
                <a:latin typeface="+mn-lt"/>
              </a:rPr>
              <a:t>jos hänet </a:t>
            </a:r>
            <a:r>
              <a:rPr lang="fi-FI" dirty="0">
                <a:solidFill>
                  <a:schemeClr val="tx1"/>
                </a:solidFill>
                <a:latin typeface="+mn-lt"/>
              </a:rPr>
              <a:t>erotetaan tai jos hän luopuu tehtävästään mistä tahansa muusta syystä, asianomaisen jäsenvaltion on </a:t>
            </a:r>
            <a:r>
              <a:rPr lang="fi-FI" dirty="0" smtClean="0">
                <a:solidFill>
                  <a:schemeClr val="tx1"/>
                </a:solidFill>
                <a:latin typeface="+mn-lt"/>
              </a:rPr>
              <a:t>ilmoitettava asiasta </a:t>
            </a:r>
            <a:r>
              <a:rPr lang="fi-FI" dirty="0">
                <a:solidFill>
                  <a:schemeClr val="tx1"/>
                </a:solidFill>
                <a:latin typeface="+mn-lt"/>
              </a:rPr>
              <a:t>välittömästi Euroopan pääsyyttäjälle ja nimettävä tarvittaessa uudeksi valtuutetuksi Euroopan syyttäjäksi nimitettävän toisen syyttäjän 1 kohdan mukaisesti.</a:t>
            </a:r>
            <a:endParaRPr lang="en-US" sz="2000" dirty="0">
              <a:solidFill>
                <a:schemeClr val="tx1"/>
              </a:solidFill>
              <a:latin typeface="+mn-lt"/>
            </a:endParaRPr>
          </a:p>
        </p:txBody>
      </p:sp>
      <p:sp>
        <p:nvSpPr>
          <p:cNvPr id="4" name="Dia számának helye 3">
            <a:extLst>
              <a:ext uri="{FF2B5EF4-FFF2-40B4-BE49-F238E27FC236}">
                <a16:creationId xmlns:a16="http://schemas.microsoft.com/office/drawing/2014/main" id="{C7FE3BA4-FBBE-4F0C-8CFD-7B631CD6710F}"/>
              </a:ext>
            </a:extLst>
          </p:cNvPr>
          <p:cNvSpPr>
            <a:spLocks noGrp="1"/>
          </p:cNvSpPr>
          <p:nvPr>
            <p:ph type="sldNum" sz="quarter" idx="12"/>
          </p:nvPr>
        </p:nvSpPr>
        <p:spPr/>
        <p:txBody>
          <a:bodyPr/>
          <a:lstStyle/>
          <a:p>
            <a:fld id="{6113E31D-E2AB-40D1-8B51-AFA5AFEF393A}" type="slidenum">
              <a:rPr lang="en-US" smtClean="0"/>
              <a:t>26</a:t>
            </a:fld>
            <a:endParaRPr lang="en-US" dirty="0"/>
          </a:p>
        </p:txBody>
      </p:sp>
    </p:spTree>
    <p:extLst>
      <p:ext uri="{BB962C8B-B14F-4D97-AF65-F5344CB8AC3E}">
        <p14:creationId xmlns:p14="http://schemas.microsoft.com/office/powerpoint/2010/main" val="710427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D1EA8F-F72D-4033-B1EE-0E0F9239D277}"/>
              </a:ext>
            </a:extLst>
          </p:cNvPr>
          <p:cNvSpPr>
            <a:spLocks noGrp="1"/>
          </p:cNvSpPr>
          <p:nvPr>
            <p:ph type="title"/>
          </p:nvPr>
        </p:nvSpPr>
        <p:spPr>
          <a:xfrm>
            <a:off x="480290" y="260920"/>
            <a:ext cx="9925627" cy="1450757"/>
          </a:xfrm>
        </p:spPr>
        <p:txBody>
          <a:bodyPr/>
          <a:lstStyle/>
          <a:p>
            <a:r>
              <a:rPr lang="de-AT" b="1" dirty="0" err="1" smtClean="0"/>
              <a:t>Kuinka</a:t>
            </a:r>
            <a:r>
              <a:rPr lang="de-AT" b="1" dirty="0" smtClean="0"/>
              <a:t> se </a:t>
            </a:r>
            <a:r>
              <a:rPr lang="de-AT" b="1" dirty="0" err="1" smtClean="0"/>
              <a:t>toimii</a:t>
            </a:r>
            <a:r>
              <a:rPr lang="de-AT" b="1" dirty="0" smtClean="0"/>
              <a:t> </a:t>
            </a:r>
            <a:r>
              <a:rPr lang="de-AT" b="1" dirty="0" err="1" smtClean="0"/>
              <a:t>yksityiskohtaisesti</a:t>
            </a:r>
            <a:r>
              <a:rPr lang="de-AT" b="1" dirty="0" smtClean="0"/>
              <a:t>?</a:t>
            </a:r>
            <a:r>
              <a:rPr lang="de-AT" b="1" dirty="0"/>
              <a:t/>
            </a:r>
            <a:br>
              <a:rPr lang="de-AT" b="1" dirty="0"/>
            </a:br>
            <a:r>
              <a:rPr lang="de-AT" b="1" dirty="0" err="1" smtClean="0"/>
              <a:t>Sisäinen</a:t>
            </a:r>
            <a:r>
              <a:rPr lang="de-AT" b="1" dirty="0" smtClean="0"/>
              <a:t> </a:t>
            </a:r>
            <a:r>
              <a:rPr lang="de-AT" b="1" dirty="0" err="1" smtClean="0"/>
              <a:t>työjärjestys</a:t>
            </a:r>
            <a:endParaRPr lang="de-AT" b="1" dirty="0"/>
          </a:p>
        </p:txBody>
      </p:sp>
      <p:sp>
        <p:nvSpPr>
          <p:cNvPr id="3" name="Inhaltsplatzhalter 2">
            <a:extLst>
              <a:ext uri="{FF2B5EF4-FFF2-40B4-BE49-F238E27FC236}">
                <a16:creationId xmlns:a16="http://schemas.microsoft.com/office/drawing/2014/main" id="{B94D30D7-114F-4283-AD80-573C9130ACE0}"/>
              </a:ext>
            </a:extLst>
          </p:cNvPr>
          <p:cNvSpPr>
            <a:spLocks noGrp="1"/>
          </p:cNvSpPr>
          <p:nvPr>
            <p:ph idx="1"/>
          </p:nvPr>
        </p:nvSpPr>
        <p:spPr/>
        <p:txBody>
          <a:bodyPr>
            <a:normAutofit/>
          </a:bodyPr>
          <a:lstStyle/>
          <a:p>
            <a:pPr>
              <a:buFont typeface="Wingdings" panose="05000000000000000000" pitchFamily="2" charset="2"/>
              <a:buChar char="Ø"/>
            </a:pPr>
            <a:r>
              <a:rPr lang="de-AT" dirty="0" err="1" smtClean="0">
                <a:solidFill>
                  <a:schemeClr val="tx1"/>
                </a:solidFill>
                <a:latin typeface="+mn-lt"/>
              </a:rPr>
              <a:t>Annteaan</a:t>
            </a:r>
            <a:r>
              <a:rPr lang="de-AT" dirty="0" smtClean="0">
                <a:solidFill>
                  <a:schemeClr val="tx1"/>
                </a:solidFill>
                <a:latin typeface="+mn-lt"/>
              </a:rPr>
              <a:t> </a:t>
            </a:r>
            <a:r>
              <a:rPr lang="de-AT" dirty="0" err="1" smtClean="0">
                <a:solidFill>
                  <a:schemeClr val="tx1"/>
                </a:solidFill>
                <a:latin typeface="+mn-lt"/>
              </a:rPr>
              <a:t>kollegion</a:t>
            </a:r>
            <a:r>
              <a:rPr lang="de-AT" dirty="0" smtClean="0">
                <a:solidFill>
                  <a:schemeClr val="tx1"/>
                </a:solidFill>
                <a:latin typeface="+mn-lt"/>
              </a:rPr>
              <a:t> </a:t>
            </a:r>
            <a:r>
              <a:rPr lang="de-AT" dirty="0" err="1" smtClean="0">
                <a:solidFill>
                  <a:schemeClr val="tx1"/>
                </a:solidFill>
                <a:latin typeface="+mn-lt"/>
              </a:rPr>
              <a:t>toimesta</a:t>
            </a:r>
            <a:r>
              <a:rPr lang="de-AT" dirty="0" smtClean="0">
                <a:solidFill>
                  <a:schemeClr val="tx1"/>
                </a:solidFill>
                <a:latin typeface="+mn-lt"/>
              </a:rPr>
              <a:t> </a:t>
            </a:r>
            <a:r>
              <a:rPr lang="de-AT" dirty="0" err="1" smtClean="0">
                <a:solidFill>
                  <a:schemeClr val="tx1"/>
                </a:solidFill>
                <a:latin typeface="+mn-lt"/>
              </a:rPr>
              <a:t>Euroopan</a:t>
            </a:r>
            <a:r>
              <a:rPr lang="de-AT" dirty="0" smtClean="0">
                <a:solidFill>
                  <a:schemeClr val="tx1"/>
                </a:solidFill>
                <a:latin typeface="+mn-lt"/>
              </a:rPr>
              <a:t> </a:t>
            </a:r>
            <a:r>
              <a:rPr lang="de-AT" dirty="0" err="1" smtClean="0">
                <a:solidFill>
                  <a:schemeClr val="tx1"/>
                </a:solidFill>
                <a:latin typeface="+mn-lt"/>
              </a:rPr>
              <a:t>pääsyyttäjän</a:t>
            </a:r>
            <a:r>
              <a:rPr lang="de-AT" dirty="0" smtClean="0">
                <a:solidFill>
                  <a:schemeClr val="tx1"/>
                </a:solidFill>
                <a:latin typeface="+mn-lt"/>
              </a:rPr>
              <a:t> </a:t>
            </a:r>
            <a:r>
              <a:rPr lang="de-AT" dirty="0" err="1" smtClean="0">
                <a:solidFill>
                  <a:schemeClr val="tx1"/>
                </a:solidFill>
                <a:latin typeface="+mn-lt"/>
              </a:rPr>
              <a:t>ehdotuksesta</a:t>
            </a:r>
            <a:r>
              <a:rPr lang="de-AT" dirty="0" smtClean="0">
                <a:solidFill>
                  <a:schemeClr val="tx1"/>
                </a:solidFill>
                <a:latin typeface="+mn-lt"/>
              </a:rPr>
              <a:t> (2/3 </a:t>
            </a:r>
            <a:r>
              <a:rPr lang="de-AT" dirty="0" err="1" smtClean="0">
                <a:solidFill>
                  <a:schemeClr val="tx1"/>
                </a:solidFill>
                <a:latin typeface="+mn-lt"/>
              </a:rPr>
              <a:t>enemmistö</a:t>
            </a:r>
            <a:r>
              <a:rPr lang="de-AT" dirty="0" smtClean="0">
                <a:solidFill>
                  <a:schemeClr val="tx1"/>
                </a:solidFill>
                <a:latin typeface="+mn-lt"/>
              </a:rPr>
              <a:t>)</a:t>
            </a:r>
            <a:endParaRPr lang="de-AT" dirty="0">
              <a:solidFill>
                <a:schemeClr val="tx1"/>
              </a:solidFill>
              <a:latin typeface="+mn-lt"/>
            </a:endParaRPr>
          </a:p>
          <a:p>
            <a:pPr>
              <a:buFont typeface="Wingdings" panose="05000000000000000000" pitchFamily="2" charset="2"/>
              <a:buChar char="Ø"/>
            </a:pPr>
            <a:r>
              <a:rPr lang="en-GB" u="sng" dirty="0">
                <a:hlinkClick r:id="rId2"/>
              </a:rPr>
              <a:t>https://ec.europa.eu/info/law/cross-border-cases/judicial-cooperation/networks-and-bodies-supporting-judicial-cooperation/european-public-prosecutors-office_en#decisions-of-the-college-of-the-eppo</a:t>
            </a:r>
            <a:endParaRPr lang="en-GB" u="sng" dirty="0"/>
          </a:p>
          <a:p>
            <a:pPr marL="0" indent="0">
              <a:buNone/>
            </a:pPr>
            <a:r>
              <a:rPr lang="es-ES_tradnl" dirty="0" err="1" smtClean="0">
                <a:solidFill>
                  <a:schemeClr val="tx1"/>
                </a:solidFill>
                <a:latin typeface="+mn-lt"/>
              </a:rPr>
              <a:t>Kollegion</a:t>
            </a:r>
            <a:r>
              <a:rPr lang="es-ES_tradnl" dirty="0" smtClean="0">
                <a:solidFill>
                  <a:schemeClr val="tx1"/>
                </a:solidFill>
                <a:latin typeface="+mn-lt"/>
              </a:rPr>
              <a:t> </a:t>
            </a:r>
            <a:r>
              <a:rPr lang="es-ES_tradnl" dirty="0" err="1" smtClean="0">
                <a:solidFill>
                  <a:schemeClr val="tx1"/>
                </a:solidFill>
                <a:latin typeface="+mn-lt"/>
              </a:rPr>
              <a:t>päätös</a:t>
            </a:r>
            <a:r>
              <a:rPr lang="es-ES_tradnl" dirty="0" smtClean="0">
                <a:solidFill>
                  <a:schemeClr val="tx1"/>
                </a:solidFill>
                <a:latin typeface="+mn-lt"/>
              </a:rPr>
              <a:t> </a:t>
            </a:r>
            <a:r>
              <a:rPr lang="es-ES_tradnl" dirty="0">
                <a:solidFill>
                  <a:schemeClr val="tx1"/>
                </a:solidFill>
                <a:latin typeface="+mn-lt"/>
              </a:rPr>
              <a:t>03/2020 </a:t>
            </a:r>
            <a:r>
              <a:rPr lang="fi-FI" dirty="0" smtClean="0">
                <a:solidFill>
                  <a:schemeClr val="tx1"/>
                </a:solidFill>
                <a:latin typeface="+mn-lt"/>
              </a:rPr>
              <a:t>sisäisestä </a:t>
            </a:r>
            <a:r>
              <a:rPr lang="fi-FI" dirty="0" err="1" smtClean="0">
                <a:solidFill>
                  <a:schemeClr val="tx1"/>
                </a:solidFill>
                <a:latin typeface="+mn-lt"/>
              </a:rPr>
              <a:t>työjärjestuksestä</a:t>
            </a:r>
            <a:endParaRPr lang="de-AT" dirty="0">
              <a:solidFill>
                <a:schemeClr val="tx1"/>
              </a:solidFill>
              <a:latin typeface="+mn-lt"/>
            </a:endParaRPr>
          </a:p>
          <a:p>
            <a:pPr>
              <a:buFont typeface="Wingdings" panose="05000000000000000000" pitchFamily="2" charset="2"/>
              <a:buChar char="Ø"/>
            </a:pPr>
            <a:r>
              <a:rPr lang="de-AT" dirty="0" err="1" smtClean="0">
                <a:solidFill>
                  <a:schemeClr val="tx1"/>
                </a:solidFill>
                <a:latin typeface="+mn-lt"/>
              </a:rPr>
              <a:t>Muuta</a:t>
            </a:r>
            <a:endParaRPr lang="de-AT" dirty="0">
              <a:solidFill>
                <a:schemeClr val="tx1"/>
              </a:solidFill>
              <a:latin typeface="+mn-lt"/>
            </a:endParaRPr>
          </a:p>
          <a:p>
            <a:pPr lvl="1">
              <a:buFont typeface="Wingdings" panose="05000000000000000000" pitchFamily="2" charset="2"/>
              <a:buChar char="ü"/>
            </a:pPr>
            <a:r>
              <a:rPr lang="de-AT" dirty="0" err="1" smtClean="0">
                <a:solidFill>
                  <a:schemeClr val="tx1"/>
                </a:solidFill>
                <a:latin typeface="+mn-lt"/>
              </a:rPr>
              <a:t>Kollegion</a:t>
            </a:r>
            <a:r>
              <a:rPr lang="de-AT" dirty="0" smtClean="0">
                <a:solidFill>
                  <a:schemeClr val="tx1"/>
                </a:solidFill>
                <a:latin typeface="+mn-lt"/>
              </a:rPr>
              <a:t> </a:t>
            </a:r>
            <a:r>
              <a:rPr lang="de-AT" dirty="0" err="1" smtClean="0">
                <a:solidFill>
                  <a:schemeClr val="tx1"/>
                </a:solidFill>
                <a:latin typeface="+mn-lt"/>
              </a:rPr>
              <a:t>päätös</a:t>
            </a:r>
            <a:r>
              <a:rPr lang="de-AT" dirty="0" smtClean="0">
                <a:solidFill>
                  <a:schemeClr val="tx1"/>
                </a:solidFill>
                <a:latin typeface="+mn-lt"/>
              </a:rPr>
              <a:t> </a:t>
            </a:r>
            <a:r>
              <a:rPr lang="de-AT" dirty="0">
                <a:solidFill>
                  <a:schemeClr val="tx1"/>
                </a:solidFill>
                <a:latin typeface="+mn-lt"/>
              </a:rPr>
              <a:t>2/2020 </a:t>
            </a:r>
            <a:r>
              <a:rPr lang="de-AT" dirty="0" err="1">
                <a:solidFill>
                  <a:schemeClr val="tx1"/>
                </a:solidFill>
                <a:latin typeface="+mn-lt"/>
              </a:rPr>
              <a:t>of</a:t>
            </a:r>
            <a:r>
              <a:rPr lang="de-AT" dirty="0">
                <a:solidFill>
                  <a:schemeClr val="tx1"/>
                </a:solidFill>
                <a:latin typeface="+mn-lt"/>
              </a:rPr>
              <a:t> </a:t>
            </a:r>
            <a:r>
              <a:rPr lang="de-AT" dirty="0" err="1" smtClean="0">
                <a:solidFill>
                  <a:schemeClr val="tx1"/>
                </a:solidFill>
                <a:latin typeface="+mn-lt"/>
              </a:rPr>
              <a:t>sisäisestä</a:t>
            </a:r>
            <a:r>
              <a:rPr lang="de-AT" dirty="0" smtClean="0">
                <a:solidFill>
                  <a:schemeClr val="tx1"/>
                </a:solidFill>
                <a:latin typeface="+mn-lt"/>
              </a:rPr>
              <a:t> </a:t>
            </a:r>
            <a:r>
              <a:rPr lang="de-AT" dirty="0" err="1" smtClean="0">
                <a:solidFill>
                  <a:schemeClr val="tx1"/>
                </a:solidFill>
                <a:latin typeface="+mn-lt"/>
              </a:rPr>
              <a:t>kielijärjestelystä</a:t>
            </a:r>
            <a:endParaRPr lang="de-AT" dirty="0">
              <a:solidFill>
                <a:schemeClr val="tx1"/>
              </a:solidFill>
              <a:latin typeface="+mn-lt"/>
            </a:endParaRPr>
          </a:p>
          <a:p>
            <a:pPr lvl="1">
              <a:buFont typeface="Wingdings" panose="05000000000000000000" pitchFamily="2" charset="2"/>
              <a:buChar char="ü"/>
            </a:pPr>
            <a:r>
              <a:rPr lang="de-AT" dirty="0" err="1" smtClean="0">
                <a:solidFill>
                  <a:schemeClr val="tx1"/>
                </a:solidFill>
                <a:latin typeface="+mn-lt"/>
              </a:rPr>
              <a:t>Tietosuojapäällikön</a:t>
            </a:r>
            <a:r>
              <a:rPr lang="de-AT" dirty="0" smtClean="0">
                <a:solidFill>
                  <a:schemeClr val="tx1"/>
                </a:solidFill>
                <a:latin typeface="+mn-lt"/>
              </a:rPr>
              <a:t> </a:t>
            </a:r>
            <a:r>
              <a:rPr lang="de-AT" dirty="0" err="1" smtClean="0">
                <a:solidFill>
                  <a:schemeClr val="tx1"/>
                </a:solidFill>
                <a:latin typeface="+mn-lt"/>
              </a:rPr>
              <a:t>päätökset</a:t>
            </a:r>
            <a:r>
              <a:rPr lang="de-AT" dirty="0" smtClean="0">
                <a:solidFill>
                  <a:schemeClr val="tx1"/>
                </a:solidFill>
                <a:latin typeface="+mn-lt"/>
              </a:rPr>
              <a:t> </a:t>
            </a:r>
            <a:r>
              <a:rPr lang="de-AT" dirty="0">
                <a:solidFill>
                  <a:schemeClr val="tx1"/>
                </a:solidFill>
                <a:latin typeface="+mn-lt"/>
              </a:rPr>
              <a:t>5,6,8,9/2020 on the Data protection Officer, </a:t>
            </a:r>
            <a:r>
              <a:rPr lang="de-AT" dirty="0" err="1" smtClean="0">
                <a:solidFill>
                  <a:schemeClr val="tx1"/>
                </a:solidFill>
                <a:latin typeface="+mn-lt"/>
              </a:rPr>
              <a:t>eräistä</a:t>
            </a:r>
            <a:r>
              <a:rPr lang="de-AT" dirty="0" smtClean="0">
                <a:solidFill>
                  <a:schemeClr val="tx1"/>
                </a:solidFill>
                <a:latin typeface="+mn-lt"/>
              </a:rPr>
              <a:t> </a:t>
            </a:r>
            <a:r>
              <a:rPr lang="de-AT" dirty="0" err="1" smtClean="0">
                <a:solidFill>
                  <a:schemeClr val="tx1"/>
                </a:solidFill>
                <a:latin typeface="+mn-lt"/>
              </a:rPr>
              <a:t>rajoituksista</a:t>
            </a:r>
            <a:r>
              <a:rPr lang="de-AT" dirty="0" smtClean="0">
                <a:solidFill>
                  <a:schemeClr val="tx1"/>
                </a:solidFill>
                <a:latin typeface="+mn-lt"/>
              </a:rPr>
              <a:t> </a:t>
            </a:r>
            <a:r>
              <a:rPr lang="de-AT" dirty="0" err="1" smtClean="0">
                <a:solidFill>
                  <a:schemeClr val="tx1"/>
                </a:solidFill>
                <a:latin typeface="+mn-lt"/>
              </a:rPr>
              <a:t>asianosaisten</a:t>
            </a:r>
            <a:r>
              <a:rPr lang="de-AT" dirty="0" smtClean="0">
                <a:solidFill>
                  <a:schemeClr val="tx1"/>
                </a:solidFill>
                <a:latin typeface="+mn-lt"/>
              </a:rPr>
              <a:t> </a:t>
            </a:r>
            <a:r>
              <a:rPr lang="de-AT" dirty="0" err="1" smtClean="0">
                <a:solidFill>
                  <a:schemeClr val="tx1"/>
                </a:solidFill>
                <a:latin typeface="+mn-lt"/>
              </a:rPr>
              <a:t>tiedonsaantiin</a:t>
            </a:r>
            <a:r>
              <a:rPr lang="de-AT" dirty="0" smtClean="0">
                <a:solidFill>
                  <a:schemeClr val="tx1"/>
                </a:solidFill>
                <a:latin typeface="+mn-lt"/>
              </a:rPr>
              <a:t>, </a:t>
            </a:r>
            <a:r>
              <a:rPr lang="de-AT" dirty="0" err="1" smtClean="0">
                <a:solidFill>
                  <a:schemeClr val="tx1"/>
                </a:solidFill>
                <a:latin typeface="+mn-lt"/>
              </a:rPr>
              <a:t>EPPOn</a:t>
            </a:r>
            <a:r>
              <a:rPr lang="de-AT" dirty="0" smtClean="0">
                <a:solidFill>
                  <a:schemeClr val="tx1"/>
                </a:solidFill>
                <a:latin typeface="+mn-lt"/>
              </a:rPr>
              <a:t> </a:t>
            </a:r>
            <a:r>
              <a:rPr lang="de-AT" dirty="0" err="1" smtClean="0">
                <a:solidFill>
                  <a:schemeClr val="tx1"/>
                </a:solidFill>
                <a:latin typeface="+mn-lt"/>
              </a:rPr>
              <a:t>asiakirjojen</a:t>
            </a:r>
            <a:r>
              <a:rPr lang="de-AT" dirty="0" smtClean="0">
                <a:solidFill>
                  <a:schemeClr val="tx1"/>
                </a:solidFill>
                <a:latin typeface="+mn-lt"/>
              </a:rPr>
              <a:t> </a:t>
            </a:r>
            <a:r>
              <a:rPr lang="de-AT" dirty="0" err="1" smtClean="0">
                <a:solidFill>
                  <a:schemeClr val="tx1"/>
                </a:solidFill>
                <a:latin typeface="+mn-lt"/>
              </a:rPr>
              <a:t>julkisuudesta</a:t>
            </a:r>
            <a:r>
              <a:rPr lang="de-AT" dirty="0" smtClean="0">
                <a:solidFill>
                  <a:schemeClr val="tx1"/>
                </a:solidFill>
                <a:latin typeface="+mn-lt"/>
              </a:rPr>
              <a:t>, </a:t>
            </a:r>
            <a:r>
              <a:rPr lang="de-AT" dirty="0" err="1" smtClean="0">
                <a:solidFill>
                  <a:schemeClr val="tx1"/>
                </a:solidFill>
                <a:latin typeface="+mn-lt"/>
              </a:rPr>
              <a:t>henkilötietojen</a:t>
            </a:r>
            <a:r>
              <a:rPr lang="de-AT" dirty="0" smtClean="0">
                <a:solidFill>
                  <a:schemeClr val="tx1"/>
                </a:solidFill>
                <a:latin typeface="+mn-lt"/>
              </a:rPr>
              <a:t> </a:t>
            </a:r>
            <a:r>
              <a:rPr lang="de-AT" dirty="0" err="1" smtClean="0">
                <a:solidFill>
                  <a:schemeClr val="tx1"/>
                </a:solidFill>
                <a:latin typeface="+mn-lt"/>
              </a:rPr>
              <a:t>käsittelystä</a:t>
            </a:r>
            <a:r>
              <a:rPr lang="de-AT" dirty="0" smtClean="0">
                <a:solidFill>
                  <a:schemeClr val="tx1"/>
                </a:solidFill>
                <a:latin typeface="+mn-lt"/>
              </a:rPr>
              <a:t> </a:t>
            </a:r>
            <a:r>
              <a:rPr lang="de-AT" dirty="0" err="1" smtClean="0">
                <a:solidFill>
                  <a:schemeClr val="tx1"/>
                </a:solidFill>
                <a:latin typeface="+mn-lt"/>
              </a:rPr>
              <a:t>EPPOssa</a:t>
            </a:r>
            <a:endParaRPr lang="de-AT" dirty="0">
              <a:solidFill>
                <a:schemeClr val="tx1"/>
              </a:solidFill>
              <a:latin typeface="+mn-lt"/>
            </a:endParaRPr>
          </a:p>
          <a:p>
            <a:pPr lvl="1">
              <a:buFont typeface="Wingdings" panose="05000000000000000000" pitchFamily="2" charset="2"/>
              <a:buChar char="ü"/>
            </a:pPr>
            <a:r>
              <a:rPr lang="de-AT" dirty="0" err="1" smtClean="0">
                <a:solidFill>
                  <a:schemeClr val="tx1"/>
                </a:solidFill>
                <a:latin typeface="+mn-lt"/>
              </a:rPr>
              <a:t>Kollegion</a:t>
            </a:r>
            <a:r>
              <a:rPr lang="de-AT" dirty="0" smtClean="0">
                <a:solidFill>
                  <a:schemeClr val="tx1"/>
                </a:solidFill>
                <a:latin typeface="+mn-lt"/>
              </a:rPr>
              <a:t> </a:t>
            </a:r>
            <a:r>
              <a:rPr lang="de-AT" dirty="0" err="1" smtClean="0">
                <a:solidFill>
                  <a:schemeClr val="tx1"/>
                </a:solidFill>
                <a:latin typeface="+mn-lt"/>
              </a:rPr>
              <a:t>päätös</a:t>
            </a:r>
            <a:r>
              <a:rPr lang="de-AT" dirty="0" smtClean="0">
                <a:solidFill>
                  <a:schemeClr val="tx1"/>
                </a:solidFill>
                <a:latin typeface="+mn-lt"/>
              </a:rPr>
              <a:t> </a:t>
            </a:r>
            <a:r>
              <a:rPr lang="de-AT" dirty="0">
                <a:solidFill>
                  <a:schemeClr val="tx1"/>
                </a:solidFill>
                <a:latin typeface="+mn-lt"/>
              </a:rPr>
              <a:t>13/2020 </a:t>
            </a:r>
            <a:r>
              <a:rPr lang="de-AT" dirty="0" err="1" smtClean="0">
                <a:solidFill>
                  <a:schemeClr val="tx1"/>
                </a:solidFill>
                <a:latin typeface="+mn-lt"/>
              </a:rPr>
              <a:t>EDPiden</a:t>
            </a:r>
            <a:r>
              <a:rPr lang="de-AT" dirty="0" smtClean="0">
                <a:solidFill>
                  <a:schemeClr val="tx1"/>
                </a:solidFill>
                <a:latin typeface="+mn-lt"/>
              </a:rPr>
              <a:t> </a:t>
            </a:r>
            <a:r>
              <a:rPr lang="de-AT" dirty="0" err="1" smtClean="0">
                <a:solidFill>
                  <a:schemeClr val="tx1"/>
                </a:solidFill>
                <a:latin typeface="+mn-lt"/>
              </a:rPr>
              <a:t>nimittämisestä</a:t>
            </a:r>
            <a:endParaRPr lang="de-AT" dirty="0">
              <a:solidFill>
                <a:schemeClr val="tx1"/>
              </a:solidFill>
              <a:latin typeface="+mn-lt"/>
            </a:endParaRPr>
          </a:p>
          <a:p>
            <a:pPr lvl="1">
              <a:buFont typeface="Wingdings" panose="05000000000000000000" pitchFamily="2" charset="2"/>
              <a:buChar char="ü"/>
            </a:pPr>
            <a:r>
              <a:rPr lang="de-AT" dirty="0" err="1" smtClean="0">
                <a:solidFill>
                  <a:schemeClr val="tx1"/>
                </a:solidFill>
              </a:rPr>
              <a:t>Pysyvien</a:t>
            </a:r>
            <a:r>
              <a:rPr lang="de-AT" dirty="0" smtClean="0">
                <a:solidFill>
                  <a:schemeClr val="tx1"/>
                </a:solidFill>
              </a:rPr>
              <a:t> </a:t>
            </a:r>
            <a:r>
              <a:rPr lang="de-AT" dirty="0" err="1" smtClean="0">
                <a:solidFill>
                  <a:schemeClr val="tx1"/>
                </a:solidFill>
              </a:rPr>
              <a:t>jaostojen</a:t>
            </a:r>
            <a:r>
              <a:rPr lang="de-AT" dirty="0" smtClean="0">
                <a:solidFill>
                  <a:schemeClr val="tx1"/>
                </a:solidFill>
              </a:rPr>
              <a:t> </a:t>
            </a:r>
            <a:r>
              <a:rPr lang="de-AT" dirty="0" err="1" smtClean="0">
                <a:solidFill>
                  <a:schemeClr val="tx1"/>
                </a:solidFill>
              </a:rPr>
              <a:t>toiminta</a:t>
            </a:r>
            <a:endParaRPr lang="de-AT" dirty="0">
              <a:solidFill>
                <a:schemeClr val="tx1"/>
              </a:solidFill>
            </a:endParaRPr>
          </a:p>
          <a:p>
            <a:pPr lvl="1">
              <a:buFont typeface="Wingdings" panose="05000000000000000000" pitchFamily="2" charset="2"/>
              <a:buChar char="ü"/>
            </a:pPr>
            <a:endParaRPr lang="de-AT" dirty="0">
              <a:solidFill>
                <a:schemeClr val="tx1"/>
              </a:solidFill>
              <a:latin typeface="+mn-lt"/>
            </a:endParaRPr>
          </a:p>
        </p:txBody>
      </p:sp>
      <p:sp>
        <p:nvSpPr>
          <p:cNvPr id="4" name="Dia számának helye 3">
            <a:extLst>
              <a:ext uri="{FF2B5EF4-FFF2-40B4-BE49-F238E27FC236}">
                <a16:creationId xmlns:a16="http://schemas.microsoft.com/office/drawing/2014/main" id="{86C94688-2671-4C0C-B81F-DE61DEDD2C93}"/>
              </a:ext>
            </a:extLst>
          </p:cNvPr>
          <p:cNvSpPr>
            <a:spLocks noGrp="1"/>
          </p:cNvSpPr>
          <p:nvPr>
            <p:ph type="sldNum" sz="quarter" idx="12"/>
          </p:nvPr>
        </p:nvSpPr>
        <p:spPr/>
        <p:txBody>
          <a:bodyPr/>
          <a:lstStyle/>
          <a:p>
            <a:fld id="{6113E31D-E2AB-40D1-8B51-AFA5AFEF393A}" type="slidenum">
              <a:rPr lang="en-US" smtClean="0"/>
              <a:t>27</a:t>
            </a:fld>
            <a:endParaRPr lang="en-US" dirty="0"/>
          </a:p>
        </p:txBody>
      </p:sp>
    </p:spTree>
    <p:extLst>
      <p:ext uri="{BB962C8B-B14F-4D97-AF65-F5344CB8AC3E}">
        <p14:creationId xmlns:p14="http://schemas.microsoft.com/office/powerpoint/2010/main" val="1827367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D1EA8F-F72D-4033-B1EE-0E0F9239D277}"/>
              </a:ext>
            </a:extLst>
          </p:cNvPr>
          <p:cNvSpPr>
            <a:spLocks noGrp="1"/>
          </p:cNvSpPr>
          <p:nvPr>
            <p:ph type="title"/>
          </p:nvPr>
        </p:nvSpPr>
        <p:spPr>
          <a:xfrm>
            <a:off x="491865" y="454243"/>
            <a:ext cx="9925627" cy="1450757"/>
          </a:xfrm>
        </p:spPr>
        <p:txBody>
          <a:bodyPr>
            <a:normAutofit fontScale="90000"/>
          </a:bodyPr>
          <a:lstStyle/>
          <a:p>
            <a:r>
              <a:rPr lang="de-AT" b="1" dirty="0" err="1" smtClean="0"/>
              <a:t>Kuinka</a:t>
            </a:r>
            <a:r>
              <a:rPr lang="de-AT" b="1" dirty="0" smtClean="0"/>
              <a:t> </a:t>
            </a:r>
            <a:r>
              <a:rPr lang="de-AT" b="1" dirty="0" err="1" smtClean="0"/>
              <a:t>kansalliset</a:t>
            </a:r>
            <a:r>
              <a:rPr lang="de-AT" b="1" dirty="0" smtClean="0"/>
              <a:t> </a:t>
            </a:r>
            <a:r>
              <a:rPr lang="de-AT" b="1" dirty="0" err="1" smtClean="0"/>
              <a:t>syyttäjät</a:t>
            </a:r>
            <a:r>
              <a:rPr lang="de-AT" b="1" dirty="0" smtClean="0"/>
              <a:t> ja </a:t>
            </a:r>
            <a:r>
              <a:rPr lang="de-AT" b="1" dirty="0" err="1" smtClean="0"/>
              <a:t>tuomarit</a:t>
            </a:r>
            <a:r>
              <a:rPr lang="de-AT" b="1" dirty="0" smtClean="0"/>
              <a:t> </a:t>
            </a:r>
            <a:r>
              <a:rPr lang="de-AT" b="1" dirty="0" err="1" smtClean="0"/>
              <a:t>sopivat</a:t>
            </a:r>
            <a:r>
              <a:rPr lang="de-AT" b="1" dirty="0" smtClean="0"/>
              <a:t> </a:t>
            </a:r>
            <a:r>
              <a:rPr lang="de-AT" b="1" dirty="0" err="1" smtClean="0"/>
              <a:t>tähän</a:t>
            </a:r>
            <a:r>
              <a:rPr lang="de-AT" b="1" dirty="0" smtClean="0"/>
              <a:t> </a:t>
            </a:r>
            <a:r>
              <a:rPr lang="de-AT" b="1" dirty="0" err="1" smtClean="0"/>
              <a:t>arkkitehtuuriin</a:t>
            </a:r>
            <a:r>
              <a:rPr lang="de-AT" b="1" dirty="0" smtClean="0"/>
              <a:t>?</a:t>
            </a:r>
            <a:r>
              <a:rPr lang="de-AT" b="1" dirty="0"/>
              <a:t/>
            </a:r>
            <a:br>
              <a:rPr lang="de-AT" b="1" dirty="0"/>
            </a:br>
            <a:endParaRPr lang="de-AT" b="1" dirty="0"/>
          </a:p>
        </p:txBody>
      </p:sp>
      <p:sp>
        <p:nvSpPr>
          <p:cNvPr id="3" name="Inhaltsplatzhalter 2">
            <a:extLst>
              <a:ext uri="{FF2B5EF4-FFF2-40B4-BE49-F238E27FC236}">
                <a16:creationId xmlns:a16="http://schemas.microsoft.com/office/drawing/2014/main" id="{B94D30D7-114F-4283-AD80-573C9130ACE0}"/>
              </a:ext>
            </a:extLst>
          </p:cNvPr>
          <p:cNvSpPr>
            <a:spLocks noGrp="1"/>
          </p:cNvSpPr>
          <p:nvPr>
            <p:ph idx="1"/>
          </p:nvPr>
        </p:nvSpPr>
        <p:spPr/>
        <p:txBody>
          <a:bodyPr>
            <a:normAutofit/>
          </a:bodyPr>
          <a:lstStyle/>
          <a:p>
            <a:pPr>
              <a:buFont typeface="Wingdings" panose="05000000000000000000" pitchFamily="2" charset="2"/>
              <a:buChar char="Ø"/>
            </a:pPr>
            <a:r>
              <a:rPr lang="de-AT" dirty="0">
                <a:solidFill>
                  <a:schemeClr val="tx1"/>
                </a:solidFill>
                <a:latin typeface="+mn-lt"/>
              </a:rPr>
              <a:t> </a:t>
            </a:r>
            <a:r>
              <a:rPr lang="de-AT" sz="3600" dirty="0" err="1" smtClean="0">
                <a:solidFill>
                  <a:schemeClr val="tx1"/>
                </a:solidFill>
                <a:latin typeface="+mn-lt"/>
              </a:rPr>
              <a:t>Minkälaista</a:t>
            </a:r>
            <a:r>
              <a:rPr lang="de-AT" sz="3600" dirty="0" smtClean="0">
                <a:solidFill>
                  <a:schemeClr val="tx1"/>
                </a:solidFill>
                <a:latin typeface="+mn-lt"/>
              </a:rPr>
              <a:t> </a:t>
            </a:r>
            <a:r>
              <a:rPr lang="de-AT" sz="3600" dirty="0" err="1" smtClean="0">
                <a:solidFill>
                  <a:schemeClr val="tx1"/>
                </a:solidFill>
                <a:latin typeface="+mn-lt"/>
              </a:rPr>
              <a:t>yhteisttoimintaa</a:t>
            </a:r>
            <a:r>
              <a:rPr lang="de-AT" sz="3600" dirty="0" smtClean="0">
                <a:solidFill>
                  <a:schemeClr val="tx1"/>
                </a:solidFill>
                <a:latin typeface="+mn-lt"/>
              </a:rPr>
              <a:t> </a:t>
            </a:r>
            <a:r>
              <a:rPr lang="de-AT" sz="3600" dirty="0" err="1" smtClean="0">
                <a:solidFill>
                  <a:schemeClr val="tx1"/>
                </a:solidFill>
                <a:latin typeface="+mn-lt"/>
              </a:rPr>
              <a:t>vaidaan</a:t>
            </a:r>
            <a:r>
              <a:rPr lang="de-AT" sz="3600" dirty="0" smtClean="0">
                <a:solidFill>
                  <a:schemeClr val="tx1"/>
                </a:solidFill>
                <a:latin typeface="+mn-lt"/>
              </a:rPr>
              <a:t> </a:t>
            </a:r>
            <a:r>
              <a:rPr lang="de-AT" sz="3600" dirty="0" err="1" smtClean="0">
                <a:solidFill>
                  <a:schemeClr val="tx1"/>
                </a:solidFill>
                <a:latin typeface="+mn-lt"/>
              </a:rPr>
              <a:t>tehdä</a:t>
            </a:r>
            <a:r>
              <a:rPr lang="de-AT" sz="3600" dirty="0" smtClean="0">
                <a:solidFill>
                  <a:schemeClr val="tx1"/>
                </a:solidFill>
                <a:latin typeface="+mn-lt"/>
              </a:rPr>
              <a:t> </a:t>
            </a:r>
            <a:r>
              <a:rPr lang="de-AT" sz="3600" dirty="0" err="1" smtClean="0">
                <a:solidFill>
                  <a:schemeClr val="tx1"/>
                </a:solidFill>
                <a:latin typeface="+mn-lt"/>
              </a:rPr>
              <a:t>EPPOn</a:t>
            </a:r>
            <a:r>
              <a:rPr lang="de-AT" sz="3600" dirty="0" smtClean="0">
                <a:solidFill>
                  <a:schemeClr val="tx1"/>
                </a:solidFill>
                <a:latin typeface="+mn-lt"/>
              </a:rPr>
              <a:t> ja </a:t>
            </a:r>
            <a:r>
              <a:rPr lang="de-AT" sz="3600" dirty="0" err="1" smtClean="0">
                <a:solidFill>
                  <a:schemeClr val="tx1"/>
                </a:solidFill>
                <a:latin typeface="+mn-lt"/>
              </a:rPr>
              <a:t>kansallisten</a:t>
            </a:r>
            <a:r>
              <a:rPr lang="de-AT" sz="3600" dirty="0" smtClean="0">
                <a:solidFill>
                  <a:schemeClr val="tx1"/>
                </a:solidFill>
                <a:latin typeface="+mn-lt"/>
              </a:rPr>
              <a:t> </a:t>
            </a:r>
            <a:r>
              <a:rPr lang="de-AT" sz="3600" dirty="0" err="1" smtClean="0">
                <a:solidFill>
                  <a:schemeClr val="tx1"/>
                </a:solidFill>
                <a:latin typeface="+mn-lt"/>
              </a:rPr>
              <a:t>oikeusviranomaisten</a:t>
            </a:r>
            <a:r>
              <a:rPr lang="de-AT" sz="3600" dirty="0" smtClean="0">
                <a:solidFill>
                  <a:schemeClr val="tx1"/>
                </a:solidFill>
                <a:latin typeface="+mn-lt"/>
              </a:rPr>
              <a:t> ja </a:t>
            </a:r>
            <a:r>
              <a:rPr lang="de-AT" sz="3600" dirty="0" err="1" smtClean="0">
                <a:solidFill>
                  <a:schemeClr val="tx1"/>
                </a:solidFill>
                <a:latin typeface="+mn-lt"/>
              </a:rPr>
              <a:t>syyttäjälaitoksen</a:t>
            </a:r>
            <a:r>
              <a:rPr lang="de-AT" sz="3600" dirty="0" smtClean="0">
                <a:solidFill>
                  <a:schemeClr val="tx1"/>
                </a:solidFill>
                <a:latin typeface="+mn-lt"/>
              </a:rPr>
              <a:t> </a:t>
            </a:r>
            <a:r>
              <a:rPr lang="de-AT" sz="3600" dirty="0" err="1" smtClean="0">
                <a:solidFill>
                  <a:schemeClr val="tx1"/>
                </a:solidFill>
                <a:latin typeface="+mn-lt"/>
              </a:rPr>
              <a:t>kanssa</a:t>
            </a:r>
            <a:r>
              <a:rPr lang="de-AT" sz="3600" dirty="0" smtClean="0">
                <a:solidFill>
                  <a:schemeClr val="tx1"/>
                </a:solidFill>
                <a:latin typeface="+mn-lt"/>
              </a:rPr>
              <a:t>?</a:t>
            </a:r>
            <a:endParaRPr lang="de-AT" sz="3600" dirty="0">
              <a:solidFill>
                <a:schemeClr val="tx1"/>
              </a:solidFill>
              <a:latin typeface="+mn-lt"/>
            </a:endParaRPr>
          </a:p>
          <a:p>
            <a:pPr>
              <a:buFont typeface="Wingdings" panose="05000000000000000000" pitchFamily="2" charset="2"/>
              <a:buChar char="Ø"/>
            </a:pPr>
            <a:r>
              <a:rPr lang="de-AT" sz="3600" dirty="0" err="1" smtClean="0">
                <a:solidFill>
                  <a:schemeClr val="tx1"/>
                </a:solidFill>
                <a:latin typeface="+mn-lt"/>
              </a:rPr>
              <a:t>Mitä</a:t>
            </a:r>
            <a:r>
              <a:rPr lang="de-AT" sz="3600" dirty="0" smtClean="0">
                <a:solidFill>
                  <a:schemeClr val="tx1"/>
                </a:solidFill>
                <a:latin typeface="+mn-lt"/>
              </a:rPr>
              <a:t> </a:t>
            </a:r>
            <a:r>
              <a:rPr lang="de-AT" sz="3600" dirty="0" err="1" smtClean="0">
                <a:solidFill>
                  <a:schemeClr val="tx1"/>
                </a:solidFill>
                <a:latin typeface="+mn-lt"/>
              </a:rPr>
              <a:t>tästä</a:t>
            </a:r>
            <a:r>
              <a:rPr lang="de-AT" sz="3600" dirty="0" smtClean="0">
                <a:solidFill>
                  <a:schemeClr val="tx1"/>
                </a:solidFill>
                <a:latin typeface="+mn-lt"/>
              </a:rPr>
              <a:t> </a:t>
            </a:r>
            <a:r>
              <a:rPr lang="de-AT" sz="3600" dirty="0" err="1" smtClean="0">
                <a:solidFill>
                  <a:schemeClr val="tx1"/>
                </a:solidFill>
                <a:latin typeface="+mn-lt"/>
              </a:rPr>
              <a:t>yhteistoiminnasta</a:t>
            </a:r>
            <a:r>
              <a:rPr lang="de-AT" sz="3600" dirty="0" smtClean="0">
                <a:solidFill>
                  <a:schemeClr val="tx1"/>
                </a:solidFill>
                <a:latin typeface="+mn-lt"/>
              </a:rPr>
              <a:t> on </a:t>
            </a:r>
            <a:r>
              <a:rPr lang="de-AT" sz="3600" dirty="0" err="1" smtClean="0">
                <a:solidFill>
                  <a:schemeClr val="tx1"/>
                </a:solidFill>
                <a:latin typeface="+mn-lt"/>
              </a:rPr>
              <a:t>säädetty</a:t>
            </a:r>
            <a:r>
              <a:rPr lang="de-AT" sz="3600" dirty="0" smtClean="0">
                <a:solidFill>
                  <a:schemeClr val="tx1"/>
                </a:solidFill>
                <a:latin typeface="+mn-lt"/>
              </a:rPr>
              <a:t>?</a:t>
            </a:r>
            <a:endParaRPr lang="de-AT" sz="3600" dirty="0">
              <a:solidFill>
                <a:schemeClr val="tx1"/>
              </a:solidFill>
              <a:latin typeface="+mn-lt"/>
            </a:endParaRPr>
          </a:p>
          <a:p>
            <a:pPr>
              <a:buFont typeface="Wingdings" panose="05000000000000000000" pitchFamily="2" charset="2"/>
              <a:buChar char="Ø"/>
            </a:pPr>
            <a:r>
              <a:rPr lang="de-AT" sz="3600" dirty="0" err="1" smtClean="0">
                <a:solidFill>
                  <a:schemeClr val="tx1"/>
                </a:solidFill>
                <a:latin typeface="+mn-lt"/>
              </a:rPr>
              <a:t>Missä</a:t>
            </a:r>
            <a:r>
              <a:rPr lang="de-AT" sz="3600" dirty="0" smtClean="0">
                <a:solidFill>
                  <a:schemeClr val="tx1"/>
                </a:solidFill>
                <a:latin typeface="+mn-lt"/>
              </a:rPr>
              <a:t> </a:t>
            </a:r>
            <a:r>
              <a:rPr lang="de-AT" sz="3600" dirty="0" err="1" smtClean="0">
                <a:solidFill>
                  <a:schemeClr val="tx1"/>
                </a:solidFill>
                <a:latin typeface="+mn-lt"/>
              </a:rPr>
              <a:t>vaiheessa</a:t>
            </a:r>
            <a:r>
              <a:rPr lang="de-AT" sz="3600" dirty="0" smtClean="0">
                <a:solidFill>
                  <a:schemeClr val="tx1"/>
                </a:solidFill>
                <a:latin typeface="+mn-lt"/>
              </a:rPr>
              <a:t> </a:t>
            </a:r>
            <a:r>
              <a:rPr lang="de-AT" sz="3600" dirty="0" err="1" smtClean="0">
                <a:solidFill>
                  <a:schemeClr val="tx1"/>
                </a:solidFill>
                <a:latin typeface="+mn-lt"/>
              </a:rPr>
              <a:t>rikostutkintaa</a:t>
            </a:r>
            <a:r>
              <a:rPr lang="de-AT" sz="3600" dirty="0" smtClean="0">
                <a:solidFill>
                  <a:schemeClr val="tx1"/>
                </a:solidFill>
                <a:latin typeface="+mn-lt"/>
              </a:rPr>
              <a:t> </a:t>
            </a:r>
            <a:r>
              <a:rPr lang="de-AT" sz="3600" dirty="0" err="1" smtClean="0">
                <a:solidFill>
                  <a:schemeClr val="tx1"/>
                </a:solidFill>
                <a:latin typeface="+mn-lt"/>
              </a:rPr>
              <a:t>yhteistoimintaa</a:t>
            </a:r>
            <a:r>
              <a:rPr lang="de-AT" sz="3600" dirty="0" smtClean="0">
                <a:solidFill>
                  <a:schemeClr val="tx1"/>
                </a:solidFill>
                <a:latin typeface="+mn-lt"/>
              </a:rPr>
              <a:t> </a:t>
            </a:r>
            <a:r>
              <a:rPr lang="de-AT" sz="3600" dirty="0" err="1" smtClean="0">
                <a:solidFill>
                  <a:schemeClr val="tx1"/>
                </a:solidFill>
                <a:latin typeface="+mn-lt"/>
              </a:rPr>
              <a:t>tehdään</a:t>
            </a:r>
            <a:r>
              <a:rPr lang="de-AT" sz="3600" dirty="0" smtClean="0">
                <a:solidFill>
                  <a:schemeClr val="tx1"/>
                </a:solidFill>
                <a:latin typeface="+mn-lt"/>
              </a:rPr>
              <a:t>?</a:t>
            </a:r>
            <a:endParaRPr lang="de-AT" sz="3600" dirty="0">
              <a:solidFill>
                <a:schemeClr val="tx1"/>
              </a:solidFill>
              <a:latin typeface="+mn-lt"/>
            </a:endParaRPr>
          </a:p>
          <a:p>
            <a:pPr lvl="1">
              <a:buFont typeface="Wingdings" panose="05000000000000000000" pitchFamily="2" charset="2"/>
              <a:buChar char="ü"/>
            </a:pPr>
            <a:endParaRPr lang="de-AT" dirty="0">
              <a:solidFill>
                <a:schemeClr val="tx1"/>
              </a:solidFill>
              <a:latin typeface="+mn-lt"/>
            </a:endParaRPr>
          </a:p>
        </p:txBody>
      </p:sp>
      <p:sp>
        <p:nvSpPr>
          <p:cNvPr id="4" name="Dia számának helye 3">
            <a:extLst>
              <a:ext uri="{FF2B5EF4-FFF2-40B4-BE49-F238E27FC236}">
                <a16:creationId xmlns:a16="http://schemas.microsoft.com/office/drawing/2014/main" id="{E8E0F9A0-7DC5-4895-A4B5-47E418482259}"/>
              </a:ext>
            </a:extLst>
          </p:cNvPr>
          <p:cNvSpPr>
            <a:spLocks noGrp="1"/>
          </p:cNvSpPr>
          <p:nvPr>
            <p:ph type="sldNum" sz="quarter" idx="12"/>
          </p:nvPr>
        </p:nvSpPr>
        <p:spPr/>
        <p:txBody>
          <a:bodyPr/>
          <a:lstStyle/>
          <a:p>
            <a:fld id="{6113E31D-E2AB-40D1-8B51-AFA5AFEF393A}" type="slidenum">
              <a:rPr lang="en-US" smtClean="0"/>
              <a:t>28</a:t>
            </a:fld>
            <a:endParaRPr lang="en-US" dirty="0"/>
          </a:p>
        </p:txBody>
      </p:sp>
    </p:spTree>
    <p:extLst>
      <p:ext uri="{BB962C8B-B14F-4D97-AF65-F5344CB8AC3E}">
        <p14:creationId xmlns:p14="http://schemas.microsoft.com/office/powerpoint/2010/main" val="3594539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4000" b="1" dirty="0"/>
              <a:t/>
            </a:r>
            <a:br>
              <a:rPr lang="es-ES_tradnl" sz="4000" b="1" dirty="0"/>
            </a:br>
            <a:r>
              <a:rPr lang="es-ES_tradnl" sz="4000" b="1" dirty="0" smtClean="0"/>
              <a:t>VIIMEISEN KYSELY-TESTAA TIETOSI</a:t>
            </a:r>
            <a:r>
              <a:rPr lang="es-ES_tradnl" sz="4000" b="1" dirty="0"/>
              <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es-ES_tradnl" sz="3200" b="1" dirty="0" err="1" smtClean="0">
                <a:solidFill>
                  <a:schemeClr val="tx1"/>
                </a:solidFill>
                <a:latin typeface="+mn-lt"/>
              </a:rPr>
              <a:t>EPPOn</a:t>
            </a:r>
            <a:r>
              <a:rPr lang="es-ES_tradnl" sz="3200" b="1" dirty="0" smtClean="0">
                <a:solidFill>
                  <a:schemeClr val="tx1"/>
                </a:solidFill>
                <a:latin typeface="+mn-lt"/>
              </a:rPr>
              <a:t> </a:t>
            </a:r>
            <a:r>
              <a:rPr lang="es-ES_tradnl" sz="3200" b="1" dirty="0" err="1" smtClean="0">
                <a:solidFill>
                  <a:schemeClr val="tx1"/>
                </a:solidFill>
                <a:latin typeface="+mn-lt"/>
              </a:rPr>
              <a:t>operatiivinen</a:t>
            </a:r>
            <a:r>
              <a:rPr lang="es-ES_tradnl" sz="3200" b="1" dirty="0" smtClean="0">
                <a:solidFill>
                  <a:schemeClr val="tx1"/>
                </a:solidFill>
                <a:latin typeface="+mn-lt"/>
              </a:rPr>
              <a:t> </a:t>
            </a:r>
            <a:r>
              <a:rPr lang="es-ES_tradnl" sz="3200" b="1" dirty="0" err="1" smtClean="0">
                <a:solidFill>
                  <a:schemeClr val="tx1"/>
                </a:solidFill>
                <a:latin typeface="+mn-lt"/>
              </a:rPr>
              <a:t>rakenne</a:t>
            </a:r>
            <a:r>
              <a:rPr lang="es-ES_tradnl" sz="3200" b="1" dirty="0" smtClean="0">
                <a:solidFill>
                  <a:schemeClr val="tx1"/>
                </a:solidFill>
                <a:latin typeface="+mn-lt"/>
              </a:rPr>
              <a:t> </a:t>
            </a:r>
            <a:r>
              <a:rPr lang="es-ES_tradnl" sz="3200" b="1" dirty="0" err="1" smtClean="0">
                <a:solidFill>
                  <a:schemeClr val="tx1"/>
                </a:solidFill>
                <a:latin typeface="+mn-lt"/>
              </a:rPr>
              <a:t>koostuu</a:t>
            </a:r>
            <a:r>
              <a:rPr lang="es-ES_tradnl" sz="3200" b="1" dirty="0" smtClean="0">
                <a:solidFill>
                  <a:schemeClr val="tx1"/>
                </a:solidFill>
                <a:latin typeface="+mn-lt"/>
              </a:rPr>
              <a:t>:</a:t>
            </a:r>
            <a:endParaRPr lang="es-ES_tradnl" sz="3200" b="1" dirty="0">
              <a:solidFill>
                <a:schemeClr val="tx1"/>
              </a:solidFill>
              <a:latin typeface="+mn-lt"/>
            </a:endParaRPr>
          </a:p>
          <a:p>
            <a:pPr marL="514350" indent="-514350" algn="just">
              <a:buAutoNum type="alphaUcParenR"/>
            </a:pPr>
            <a:r>
              <a:rPr lang="es-ES_tradnl" sz="3200" dirty="0" err="1" smtClean="0">
                <a:solidFill>
                  <a:schemeClr val="tx1"/>
                </a:solidFill>
                <a:latin typeface="+mn-lt"/>
              </a:rPr>
              <a:t>Pysyvistä</a:t>
            </a:r>
            <a:r>
              <a:rPr lang="es-ES_tradnl" sz="3200" dirty="0" smtClean="0">
                <a:solidFill>
                  <a:schemeClr val="tx1"/>
                </a:solidFill>
                <a:latin typeface="+mn-lt"/>
              </a:rPr>
              <a:t> </a:t>
            </a:r>
            <a:r>
              <a:rPr lang="es-ES_tradnl" sz="3200" dirty="0" err="1" smtClean="0">
                <a:solidFill>
                  <a:schemeClr val="tx1"/>
                </a:solidFill>
                <a:latin typeface="+mn-lt"/>
              </a:rPr>
              <a:t>jaostoista</a:t>
            </a:r>
            <a:r>
              <a:rPr lang="es-ES_tradnl" sz="3200" dirty="0" smtClean="0">
                <a:solidFill>
                  <a:schemeClr val="tx1"/>
                </a:solidFill>
                <a:latin typeface="+mn-lt"/>
              </a:rPr>
              <a:t> ja </a:t>
            </a:r>
            <a:r>
              <a:rPr lang="es-ES_tradnl" sz="3200" dirty="0" err="1" smtClean="0">
                <a:solidFill>
                  <a:schemeClr val="tx1"/>
                </a:solidFill>
                <a:latin typeface="+mn-lt"/>
              </a:rPr>
              <a:t>EDPistä</a:t>
            </a:r>
            <a:endParaRPr lang="es-ES_tradnl" sz="3200" dirty="0">
              <a:solidFill>
                <a:schemeClr val="tx1"/>
              </a:solidFill>
              <a:latin typeface="+mn-lt"/>
            </a:endParaRPr>
          </a:p>
          <a:p>
            <a:pPr marL="514350" indent="-514350" algn="just">
              <a:buAutoNum type="alphaUcParenR"/>
            </a:pPr>
            <a:r>
              <a:rPr lang="es-ES_tradnl" sz="3200" dirty="0" err="1" smtClean="0">
                <a:solidFill>
                  <a:schemeClr val="tx1"/>
                </a:solidFill>
                <a:latin typeface="+mn-lt"/>
              </a:rPr>
              <a:t>Pysyvistä</a:t>
            </a:r>
            <a:r>
              <a:rPr lang="es-ES_tradnl" sz="3200" dirty="0" smtClean="0">
                <a:solidFill>
                  <a:schemeClr val="tx1"/>
                </a:solidFill>
                <a:latin typeface="+mn-lt"/>
              </a:rPr>
              <a:t> </a:t>
            </a:r>
            <a:r>
              <a:rPr lang="es-ES_tradnl" sz="3200" dirty="0" err="1" smtClean="0">
                <a:solidFill>
                  <a:schemeClr val="tx1"/>
                </a:solidFill>
                <a:latin typeface="+mn-lt"/>
              </a:rPr>
              <a:t>jaostoista</a:t>
            </a:r>
            <a:r>
              <a:rPr lang="es-ES_tradnl" sz="3200" dirty="0" smtClean="0">
                <a:solidFill>
                  <a:schemeClr val="tx1"/>
                </a:solidFill>
                <a:latin typeface="+mn-lt"/>
              </a:rPr>
              <a:t>, </a:t>
            </a:r>
            <a:r>
              <a:rPr lang="es-ES_tradnl" sz="3200" dirty="0" err="1" smtClean="0">
                <a:solidFill>
                  <a:schemeClr val="tx1"/>
                </a:solidFill>
                <a:latin typeface="+mn-lt"/>
              </a:rPr>
              <a:t>EDPistä</a:t>
            </a:r>
            <a:r>
              <a:rPr lang="es-ES_tradnl" sz="3200" dirty="0" smtClean="0">
                <a:solidFill>
                  <a:schemeClr val="tx1"/>
                </a:solidFill>
                <a:latin typeface="+mn-lt"/>
              </a:rPr>
              <a:t>, ja </a:t>
            </a:r>
            <a:r>
              <a:rPr lang="es-ES_tradnl" sz="3200" dirty="0" err="1" smtClean="0">
                <a:solidFill>
                  <a:schemeClr val="tx1"/>
                </a:solidFill>
                <a:latin typeface="+mn-lt"/>
              </a:rPr>
              <a:t>Epistä</a:t>
            </a:r>
            <a:r>
              <a:rPr lang="es-ES_tradnl" sz="3200" dirty="0" smtClean="0">
                <a:solidFill>
                  <a:schemeClr val="tx1"/>
                </a:solidFill>
                <a:latin typeface="+mn-lt"/>
              </a:rPr>
              <a:t> </a:t>
            </a:r>
            <a:r>
              <a:rPr lang="es-ES_tradnl" sz="3200" dirty="0" err="1" smtClean="0">
                <a:solidFill>
                  <a:schemeClr val="tx1"/>
                </a:solidFill>
                <a:latin typeface="+mn-lt"/>
              </a:rPr>
              <a:t>poikkeuksellisissa</a:t>
            </a:r>
            <a:r>
              <a:rPr lang="es-ES_tradnl" sz="3200" dirty="0" smtClean="0">
                <a:solidFill>
                  <a:schemeClr val="tx1"/>
                </a:solidFill>
                <a:latin typeface="+mn-lt"/>
              </a:rPr>
              <a:t> </a:t>
            </a:r>
            <a:r>
              <a:rPr lang="es-ES_tradnl" sz="3200" dirty="0" err="1" smtClean="0">
                <a:solidFill>
                  <a:schemeClr val="tx1"/>
                </a:solidFill>
                <a:latin typeface="+mn-lt"/>
              </a:rPr>
              <a:t>tutkinnoissa</a:t>
            </a:r>
            <a:endParaRPr lang="es-ES_tradnl" sz="3200" dirty="0">
              <a:solidFill>
                <a:schemeClr val="tx1"/>
              </a:solidFill>
              <a:latin typeface="+mn-lt"/>
            </a:endParaRPr>
          </a:p>
          <a:p>
            <a:pPr marL="514350" indent="-514350" algn="just">
              <a:buFont typeface="Calibri" panose="020F0502020204030204" pitchFamily="34" charset="0"/>
              <a:buAutoNum type="alphaUcParenR"/>
            </a:pPr>
            <a:r>
              <a:rPr lang="es-ES_tradnl" sz="3200" dirty="0" err="1" smtClean="0">
                <a:solidFill>
                  <a:schemeClr val="tx1"/>
                </a:solidFill>
                <a:latin typeface="+mn-lt"/>
              </a:rPr>
              <a:t>Euroopan</a:t>
            </a:r>
            <a:r>
              <a:rPr lang="es-ES_tradnl" sz="3200" dirty="0" smtClean="0">
                <a:solidFill>
                  <a:schemeClr val="tx1"/>
                </a:solidFill>
                <a:latin typeface="+mn-lt"/>
              </a:rPr>
              <a:t> </a:t>
            </a:r>
            <a:r>
              <a:rPr lang="es-ES_tradnl" sz="3200" dirty="0" err="1" smtClean="0">
                <a:solidFill>
                  <a:schemeClr val="tx1"/>
                </a:solidFill>
                <a:latin typeface="+mn-lt"/>
              </a:rPr>
              <a:t>pääsyyttäjästä</a:t>
            </a:r>
            <a:r>
              <a:rPr lang="es-ES_tradnl" sz="3200" dirty="0" smtClean="0">
                <a:solidFill>
                  <a:schemeClr val="tx1"/>
                </a:solidFill>
                <a:latin typeface="+mn-lt"/>
              </a:rPr>
              <a:t>, </a:t>
            </a:r>
            <a:r>
              <a:rPr lang="es-ES_tradnl" sz="3200" dirty="0" err="1" smtClean="0">
                <a:solidFill>
                  <a:schemeClr val="tx1"/>
                </a:solidFill>
                <a:latin typeface="+mn-lt"/>
              </a:rPr>
              <a:t>Kollegiosta</a:t>
            </a:r>
            <a:r>
              <a:rPr lang="es-ES_tradnl" sz="3200" dirty="0" smtClean="0">
                <a:solidFill>
                  <a:schemeClr val="tx1"/>
                </a:solidFill>
                <a:latin typeface="+mn-lt"/>
              </a:rPr>
              <a:t>, </a:t>
            </a:r>
            <a:r>
              <a:rPr lang="es-ES_tradnl" sz="3200" dirty="0" err="1" smtClean="0">
                <a:solidFill>
                  <a:schemeClr val="tx1"/>
                </a:solidFill>
                <a:latin typeface="+mn-lt"/>
              </a:rPr>
              <a:t>pysyvistä</a:t>
            </a:r>
            <a:r>
              <a:rPr lang="es-ES_tradnl" sz="3200" dirty="0" smtClean="0">
                <a:solidFill>
                  <a:schemeClr val="tx1"/>
                </a:solidFill>
                <a:latin typeface="+mn-lt"/>
              </a:rPr>
              <a:t> </a:t>
            </a:r>
            <a:r>
              <a:rPr lang="es-ES_tradnl" sz="3200" dirty="0" err="1" smtClean="0">
                <a:solidFill>
                  <a:schemeClr val="tx1"/>
                </a:solidFill>
                <a:latin typeface="+mn-lt"/>
              </a:rPr>
              <a:t>jaostoista</a:t>
            </a:r>
            <a:r>
              <a:rPr lang="es-ES_tradnl" sz="3200" dirty="0" smtClean="0">
                <a:solidFill>
                  <a:schemeClr val="tx1"/>
                </a:solidFill>
                <a:latin typeface="+mn-lt"/>
              </a:rPr>
              <a:t>, </a:t>
            </a:r>
            <a:r>
              <a:rPr lang="es-ES_tradnl" sz="3200" dirty="0" err="1" smtClean="0">
                <a:solidFill>
                  <a:schemeClr val="tx1"/>
                </a:solidFill>
                <a:latin typeface="+mn-lt"/>
              </a:rPr>
              <a:t>EDPistä</a:t>
            </a:r>
            <a:r>
              <a:rPr lang="es-ES_tradnl" sz="3200" dirty="0">
                <a:solidFill>
                  <a:schemeClr val="tx1"/>
                </a:solidFill>
                <a:latin typeface="+mn-lt"/>
              </a:rPr>
              <a:t>, </a:t>
            </a:r>
            <a:r>
              <a:rPr lang="es-ES_tradnl" sz="3200" dirty="0" err="1" smtClean="0">
                <a:solidFill>
                  <a:schemeClr val="tx1"/>
                </a:solidFill>
                <a:latin typeface="+mn-lt"/>
              </a:rPr>
              <a:t>EPistä</a:t>
            </a:r>
            <a:r>
              <a:rPr lang="es-ES_tradnl" sz="3200" dirty="0" smtClean="0">
                <a:solidFill>
                  <a:schemeClr val="tx1"/>
                </a:solidFill>
                <a:latin typeface="+mn-lt"/>
              </a:rPr>
              <a:t> </a:t>
            </a:r>
            <a:r>
              <a:rPr lang="es-ES_tradnl" sz="3200" dirty="0" err="1">
                <a:solidFill>
                  <a:schemeClr val="tx1"/>
                </a:solidFill>
                <a:latin typeface="+mn-lt"/>
              </a:rPr>
              <a:t>poikkeuksellisissa</a:t>
            </a:r>
            <a:r>
              <a:rPr lang="es-ES_tradnl" sz="3200" dirty="0">
                <a:solidFill>
                  <a:schemeClr val="tx1"/>
                </a:solidFill>
                <a:latin typeface="+mn-lt"/>
              </a:rPr>
              <a:t> </a:t>
            </a:r>
            <a:r>
              <a:rPr lang="es-ES_tradnl" sz="3200" dirty="0" err="1">
                <a:solidFill>
                  <a:schemeClr val="tx1"/>
                </a:solidFill>
                <a:latin typeface="+mn-lt"/>
              </a:rPr>
              <a:t>tutkinnoissa</a:t>
            </a:r>
            <a:endParaRPr lang="es-ES_tradnl" sz="3200" dirty="0">
              <a:solidFill>
                <a:schemeClr val="tx1"/>
              </a:solidFill>
              <a:latin typeface="+mn-lt"/>
            </a:endParaRPr>
          </a:p>
          <a:p>
            <a:pPr marL="0" indent="0" algn="just">
              <a:buNone/>
            </a:pPr>
            <a:endParaRPr lang="en-US" sz="3200" dirty="0"/>
          </a:p>
          <a:p>
            <a:pPr algn="just"/>
            <a:endParaRPr lang="es-ES" sz="3200" dirty="0"/>
          </a:p>
        </p:txBody>
      </p:sp>
      <p:sp>
        <p:nvSpPr>
          <p:cNvPr id="4" name="Textfeld 3">
            <a:extLst>
              <a:ext uri="{FF2B5EF4-FFF2-40B4-BE49-F238E27FC236}">
                <a16:creationId xmlns:a16="http://schemas.microsoft.com/office/drawing/2014/main" id="{9879E5DF-13C8-467B-8567-64C26845CEF4}"/>
              </a:ext>
            </a:extLst>
          </p:cNvPr>
          <p:cNvSpPr txBox="1"/>
          <p:nvPr/>
        </p:nvSpPr>
        <p:spPr>
          <a:xfrm>
            <a:off x="4622800" y="3644900"/>
            <a:ext cx="3441700" cy="584775"/>
          </a:xfrm>
          <a:prstGeom prst="rect">
            <a:avLst/>
          </a:prstGeom>
          <a:noFill/>
        </p:spPr>
        <p:txBody>
          <a:bodyPr wrap="square" rtlCol="0">
            <a:spAutoFit/>
          </a:bodyPr>
          <a:lstStyle/>
          <a:p>
            <a:r>
              <a:rPr lang="es-ES_tradnl" sz="3200" dirty="0" err="1" smtClean="0">
                <a:solidFill>
                  <a:schemeClr val="accent1">
                    <a:lumMod val="60000"/>
                    <a:lumOff val="40000"/>
                  </a:schemeClr>
                </a:solidFill>
              </a:rPr>
              <a:t>Oikea</a:t>
            </a:r>
            <a:r>
              <a:rPr lang="es-ES_tradnl" sz="3200" dirty="0" smtClean="0">
                <a:solidFill>
                  <a:schemeClr val="accent1">
                    <a:lumMod val="60000"/>
                    <a:lumOff val="40000"/>
                  </a:schemeClr>
                </a:solidFill>
              </a:rPr>
              <a:t> </a:t>
            </a:r>
            <a:r>
              <a:rPr lang="es-ES_tradnl" sz="3200" dirty="0" err="1" smtClean="0">
                <a:solidFill>
                  <a:schemeClr val="accent1">
                    <a:lumMod val="60000"/>
                    <a:lumOff val="40000"/>
                  </a:schemeClr>
                </a:solidFill>
              </a:rPr>
              <a:t>vastaus</a:t>
            </a:r>
            <a:r>
              <a:rPr lang="es-ES_tradnl" sz="3200" dirty="0" smtClean="0">
                <a:solidFill>
                  <a:schemeClr val="accent1">
                    <a:lumMod val="60000"/>
                    <a:lumOff val="40000"/>
                  </a:schemeClr>
                </a:solidFill>
              </a:rPr>
              <a:t>: </a:t>
            </a:r>
            <a:r>
              <a:rPr lang="es-ES_tradnl" sz="3200" dirty="0">
                <a:solidFill>
                  <a:schemeClr val="accent1">
                    <a:lumMod val="60000"/>
                    <a:lumOff val="40000"/>
                  </a:schemeClr>
                </a:solidFill>
              </a:rPr>
              <a:t>B)</a:t>
            </a:r>
            <a:endParaRPr lang="de-DE" sz="3200" dirty="0">
              <a:solidFill>
                <a:schemeClr val="accent1">
                  <a:lumMod val="60000"/>
                  <a:lumOff val="40000"/>
                </a:schemeClr>
              </a:solidFill>
            </a:endParaRPr>
          </a:p>
        </p:txBody>
      </p:sp>
      <p:sp>
        <p:nvSpPr>
          <p:cNvPr id="5" name="Dia számának helye 4">
            <a:extLst>
              <a:ext uri="{FF2B5EF4-FFF2-40B4-BE49-F238E27FC236}">
                <a16:creationId xmlns:a16="http://schemas.microsoft.com/office/drawing/2014/main" id="{68D3B4EB-541F-4717-BA08-544DCF80564E}"/>
              </a:ext>
            </a:extLst>
          </p:cNvPr>
          <p:cNvSpPr>
            <a:spLocks noGrp="1"/>
          </p:cNvSpPr>
          <p:nvPr>
            <p:ph type="sldNum" sz="quarter" idx="12"/>
          </p:nvPr>
        </p:nvSpPr>
        <p:spPr/>
        <p:txBody>
          <a:bodyPr/>
          <a:lstStyle/>
          <a:p>
            <a:fld id="{6113E31D-E2AB-40D1-8B51-AFA5AFEF393A}" type="slidenum">
              <a:rPr lang="en-US" smtClean="0"/>
              <a:t>29</a:t>
            </a:fld>
            <a:endParaRPr lang="en-US" dirty="0"/>
          </a:p>
        </p:txBody>
      </p:sp>
    </p:spTree>
    <p:extLst>
      <p:ext uri="{BB962C8B-B14F-4D97-AF65-F5344CB8AC3E}">
        <p14:creationId xmlns:p14="http://schemas.microsoft.com/office/powerpoint/2010/main" val="240996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3124" y="2379530"/>
            <a:ext cx="9967452" cy="1450757"/>
          </a:xfrm>
        </p:spPr>
        <p:txBody>
          <a:bodyPr>
            <a:normAutofit fontScale="90000"/>
          </a:bodyPr>
          <a:lstStyle/>
          <a:p>
            <a:r>
              <a:rPr lang="es-ES_tradnl" sz="5400" dirty="0"/>
              <a:t>I. </a:t>
            </a:r>
            <a:r>
              <a:rPr lang="es-ES_tradnl" sz="5400" dirty="0" smtClean="0"/>
              <a:t>KUINKA EPPO ON RAKENNETTU?</a:t>
            </a:r>
            <a:r>
              <a:rPr lang="es-ES_tradnl" dirty="0"/>
              <a:t/>
            </a:r>
            <a:br>
              <a:rPr lang="es-ES_tradnl" dirty="0"/>
            </a:br>
            <a:endParaRPr lang="es-ES" dirty="0"/>
          </a:p>
        </p:txBody>
      </p:sp>
      <p:sp>
        <p:nvSpPr>
          <p:cNvPr id="3" name="Dia számának helye 2">
            <a:extLst>
              <a:ext uri="{FF2B5EF4-FFF2-40B4-BE49-F238E27FC236}">
                <a16:creationId xmlns:a16="http://schemas.microsoft.com/office/drawing/2014/main" id="{8279F152-BFBF-4EDC-A311-A2C30004D9B3}"/>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3895528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chemeClr val="tx1">
                    <a:lumMod val="50000"/>
                    <a:lumOff val="50000"/>
                  </a:schemeClr>
                </a:solidFill>
              </a:rPr>
              <a:t>Thank you for </a:t>
            </a:r>
            <a:br>
              <a:rPr lang="en-GB" dirty="0">
                <a:solidFill>
                  <a:schemeClr val="tx1">
                    <a:lumMod val="50000"/>
                    <a:lumOff val="50000"/>
                  </a:schemeClr>
                </a:solidFill>
              </a:rPr>
            </a:br>
            <a:r>
              <a:rPr lang="en-GB" dirty="0">
                <a:solidFill>
                  <a:schemeClr val="tx1">
                    <a:lumMod val="50000"/>
                    <a:lumOff val="50000"/>
                  </a:schemeClr>
                </a:solidFill>
              </a:rPr>
              <a:t>your attention</a:t>
            </a:r>
          </a:p>
        </p:txBody>
      </p:sp>
      <p:sp>
        <p:nvSpPr>
          <p:cNvPr id="3" name="Textplatzhalter 2"/>
          <p:cNvSpPr>
            <a:spLocks noGrp="1"/>
          </p:cNvSpPr>
          <p:nvPr>
            <p:ph type="body" idx="1"/>
          </p:nvPr>
        </p:nvSpPr>
        <p:spPr/>
        <p:txBody>
          <a:bodyPr>
            <a:normAutofit lnSpcReduction="10000"/>
          </a:bodyPr>
          <a:lstStyle/>
          <a:p>
            <a:endParaRPr lang="de-DE" dirty="0"/>
          </a:p>
          <a:p>
            <a:r>
              <a:rPr lang="de-D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sz="4000" b="1" dirty="0"/>
              <a:t/>
            </a:r>
            <a:br>
              <a:rPr lang="es-ES_tradnl" sz="4000" b="1" dirty="0"/>
            </a:br>
            <a:r>
              <a:rPr lang="es-ES_tradnl" sz="4000" b="1" dirty="0" smtClean="0"/>
              <a:t>KYSELY – TESTAA TIETOSI</a:t>
            </a:r>
            <a:r>
              <a:rPr lang="es-ES_tradnl" sz="4000" b="1" dirty="0"/>
              <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es-ES_tradnl" sz="3200" b="1" dirty="0" err="1" smtClean="0">
                <a:solidFill>
                  <a:schemeClr val="tx1"/>
                </a:solidFill>
                <a:latin typeface="+mn-lt"/>
              </a:rPr>
              <a:t>Kuinka</a:t>
            </a:r>
            <a:r>
              <a:rPr lang="es-ES_tradnl" sz="3200" b="1" dirty="0" smtClean="0">
                <a:solidFill>
                  <a:schemeClr val="tx1"/>
                </a:solidFill>
                <a:latin typeface="+mn-lt"/>
              </a:rPr>
              <a:t> EPPO </a:t>
            </a:r>
            <a:r>
              <a:rPr lang="es-ES_tradnl" sz="3200" b="1" dirty="0" err="1" smtClean="0">
                <a:solidFill>
                  <a:schemeClr val="tx1"/>
                </a:solidFill>
                <a:latin typeface="+mn-lt"/>
              </a:rPr>
              <a:t>on</a:t>
            </a:r>
            <a:r>
              <a:rPr lang="es-ES_tradnl" sz="3200" b="1" dirty="0" smtClean="0">
                <a:solidFill>
                  <a:schemeClr val="tx1"/>
                </a:solidFill>
                <a:latin typeface="+mn-lt"/>
              </a:rPr>
              <a:t> </a:t>
            </a:r>
            <a:r>
              <a:rPr lang="es-ES_tradnl" sz="3200" b="1" dirty="0" err="1" smtClean="0">
                <a:solidFill>
                  <a:schemeClr val="tx1"/>
                </a:solidFill>
                <a:latin typeface="+mn-lt"/>
              </a:rPr>
              <a:t>järjestetty</a:t>
            </a:r>
            <a:r>
              <a:rPr lang="es-ES_tradnl" sz="3200" b="1" dirty="0" smtClean="0">
                <a:solidFill>
                  <a:schemeClr val="tx1"/>
                </a:solidFill>
                <a:latin typeface="+mn-lt"/>
              </a:rPr>
              <a:t>?</a:t>
            </a:r>
            <a:endParaRPr lang="es-ES_tradnl" sz="3200" b="1" dirty="0">
              <a:solidFill>
                <a:schemeClr val="tx1"/>
              </a:solidFill>
              <a:latin typeface="+mn-lt"/>
            </a:endParaRPr>
          </a:p>
          <a:p>
            <a:pPr marL="457200" indent="-457200" algn="just">
              <a:buFont typeface="+mj-lt"/>
              <a:buAutoNum type="alphaLcParenR"/>
            </a:pPr>
            <a:r>
              <a:rPr lang="fi-FI" sz="3200" dirty="0" smtClean="0">
                <a:solidFill>
                  <a:schemeClr val="tx1"/>
                </a:solidFill>
                <a:latin typeface="+mn-lt"/>
              </a:rPr>
              <a:t>Kuten Yhteisön virastot</a:t>
            </a:r>
            <a:r>
              <a:rPr lang="en-US" sz="3200" dirty="0" smtClean="0">
                <a:solidFill>
                  <a:schemeClr val="accent1">
                    <a:lumMod val="60000"/>
                    <a:lumOff val="40000"/>
                  </a:schemeClr>
                </a:solidFill>
                <a:latin typeface="+mn-lt"/>
              </a:rPr>
              <a:t>, </a:t>
            </a:r>
            <a:r>
              <a:rPr lang="en-US" sz="3200" dirty="0" err="1" smtClean="0">
                <a:solidFill>
                  <a:schemeClr val="tx1"/>
                </a:solidFill>
                <a:latin typeface="+mn-lt"/>
              </a:rPr>
              <a:t>toimipaikkanaan</a:t>
            </a:r>
            <a:r>
              <a:rPr lang="en-US" sz="3200" dirty="0" smtClean="0">
                <a:solidFill>
                  <a:schemeClr val="tx1"/>
                </a:solidFill>
                <a:latin typeface="+mn-lt"/>
              </a:rPr>
              <a:t> Luxemburg (</a:t>
            </a:r>
            <a:r>
              <a:rPr lang="es-ES_tradnl" sz="3200" dirty="0" err="1" smtClean="0">
                <a:solidFill>
                  <a:schemeClr val="tx1"/>
                </a:solidFill>
                <a:latin typeface="+mn-lt"/>
              </a:rPr>
              <a:t>vastaavasti</a:t>
            </a:r>
            <a:r>
              <a:rPr lang="es-ES_tradnl" sz="3200" dirty="0" smtClean="0">
                <a:solidFill>
                  <a:schemeClr val="tx1"/>
                </a:solidFill>
                <a:latin typeface="+mn-lt"/>
              </a:rPr>
              <a:t> </a:t>
            </a:r>
            <a:r>
              <a:rPr lang="es-ES_tradnl" sz="3200" dirty="0" err="1" smtClean="0">
                <a:solidFill>
                  <a:schemeClr val="tx1"/>
                </a:solidFill>
                <a:latin typeface="+mn-lt"/>
              </a:rPr>
              <a:t>kuten</a:t>
            </a:r>
            <a:r>
              <a:rPr lang="es-ES_tradnl" sz="3200" dirty="0" smtClean="0">
                <a:solidFill>
                  <a:schemeClr val="tx1"/>
                </a:solidFill>
                <a:latin typeface="+mn-lt"/>
              </a:rPr>
              <a:t> </a:t>
            </a:r>
            <a:r>
              <a:rPr lang="es-ES_tradnl" sz="3200" dirty="0" err="1" smtClean="0">
                <a:solidFill>
                  <a:schemeClr val="tx1"/>
                </a:solidFill>
                <a:latin typeface="+mn-lt"/>
              </a:rPr>
              <a:t>Eurojust</a:t>
            </a:r>
            <a:r>
              <a:rPr lang="es-ES_tradnl" sz="3200" dirty="0" smtClean="0">
                <a:solidFill>
                  <a:schemeClr val="tx1"/>
                </a:solidFill>
                <a:latin typeface="+mn-lt"/>
              </a:rPr>
              <a:t> </a:t>
            </a:r>
            <a:r>
              <a:rPr lang="es-ES_tradnl" sz="3200" dirty="0" err="1" smtClean="0">
                <a:solidFill>
                  <a:schemeClr val="tx1"/>
                </a:solidFill>
                <a:latin typeface="+mn-lt"/>
              </a:rPr>
              <a:t>Haagissa</a:t>
            </a:r>
            <a:r>
              <a:rPr lang="en-US" sz="3200" dirty="0" smtClean="0">
                <a:solidFill>
                  <a:schemeClr val="tx1"/>
                </a:solidFill>
                <a:latin typeface="+mn-lt"/>
              </a:rPr>
              <a:t>)</a:t>
            </a:r>
            <a:endParaRPr lang="en-US" sz="3200" dirty="0">
              <a:solidFill>
                <a:schemeClr val="tx1"/>
              </a:solidFill>
              <a:latin typeface="+mn-lt"/>
            </a:endParaRPr>
          </a:p>
          <a:p>
            <a:pPr marL="457200" indent="-457200" algn="just">
              <a:buFont typeface="+mj-lt"/>
              <a:buAutoNum type="alphaLcParenR"/>
            </a:pPr>
            <a:r>
              <a:rPr lang="en-US" sz="3200" dirty="0" smtClean="0">
                <a:solidFill>
                  <a:schemeClr val="tx1"/>
                </a:solidFill>
                <a:latin typeface="+mn-lt"/>
              </a:rPr>
              <a:t>Se </a:t>
            </a:r>
            <a:r>
              <a:rPr lang="en-US" sz="3200" dirty="0" err="1" smtClean="0">
                <a:solidFill>
                  <a:schemeClr val="tx1"/>
                </a:solidFill>
                <a:latin typeface="+mn-lt"/>
              </a:rPr>
              <a:t>muodostuu</a:t>
            </a:r>
            <a:r>
              <a:rPr lang="en-US" sz="3200" dirty="0" smtClean="0">
                <a:solidFill>
                  <a:schemeClr val="tx1"/>
                </a:solidFill>
                <a:latin typeface="+mn-lt"/>
              </a:rPr>
              <a:t> </a:t>
            </a:r>
            <a:r>
              <a:rPr lang="en-US" sz="3200" dirty="0" err="1" smtClean="0">
                <a:solidFill>
                  <a:schemeClr val="tx1"/>
                </a:solidFill>
                <a:latin typeface="+mn-lt"/>
              </a:rPr>
              <a:t>eri</a:t>
            </a:r>
            <a:r>
              <a:rPr lang="en-US" sz="3200" dirty="0" smtClean="0">
                <a:solidFill>
                  <a:schemeClr val="tx1"/>
                </a:solidFill>
                <a:latin typeface="+mn-lt"/>
              </a:rPr>
              <a:t> </a:t>
            </a:r>
            <a:r>
              <a:rPr lang="en-US" sz="3200" dirty="0" err="1" smtClean="0">
                <a:solidFill>
                  <a:schemeClr val="tx1"/>
                </a:solidFill>
                <a:latin typeface="+mn-lt"/>
              </a:rPr>
              <a:t>toimistoista</a:t>
            </a:r>
            <a:r>
              <a:rPr lang="en-US" sz="3200" dirty="0" smtClean="0">
                <a:solidFill>
                  <a:schemeClr val="tx1"/>
                </a:solidFill>
                <a:latin typeface="+mn-lt"/>
              </a:rPr>
              <a:t>: </a:t>
            </a:r>
            <a:r>
              <a:rPr lang="en-US" sz="3200" dirty="0" err="1" smtClean="0">
                <a:solidFill>
                  <a:schemeClr val="tx1"/>
                </a:solidFill>
                <a:latin typeface="+mn-lt"/>
              </a:rPr>
              <a:t>yksi</a:t>
            </a:r>
            <a:r>
              <a:rPr lang="en-US" sz="3200" dirty="0" smtClean="0">
                <a:solidFill>
                  <a:schemeClr val="tx1"/>
                </a:solidFill>
                <a:latin typeface="+mn-lt"/>
              </a:rPr>
              <a:t> </a:t>
            </a:r>
            <a:r>
              <a:rPr lang="en-US" sz="3200" dirty="0" err="1" smtClean="0">
                <a:solidFill>
                  <a:schemeClr val="tx1"/>
                </a:solidFill>
                <a:latin typeface="+mn-lt"/>
              </a:rPr>
              <a:t>Luxembourgissa</a:t>
            </a:r>
            <a:r>
              <a:rPr lang="en-US" sz="3200" dirty="0" smtClean="0">
                <a:solidFill>
                  <a:schemeClr val="tx1"/>
                </a:solidFill>
                <a:latin typeface="+mn-lt"/>
              </a:rPr>
              <a:t> ja </a:t>
            </a:r>
            <a:r>
              <a:rPr lang="en-US" sz="3200" dirty="0" err="1" smtClean="0">
                <a:solidFill>
                  <a:schemeClr val="tx1"/>
                </a:solidFill>
                <a:latin typeface="+mn-lt"/>
              </a:rPr>
              <a:t>yksi</a:t>
            </a:r>
            <a:r>
              <a:rPr lang="en-US" sz="3200" dirty="0" smtClean="0">
                <a:solidFill>
                  <a:schemeClr val="tx1"/>
                </a:solidFill>
                <a:latin typeface="+mn-lt"/>
              </a:rPr>
              <a:t> </a:t>
            </a:r>
            <a:r>
              <a:rPr lang="en-US" sz="3200" dirty="0" err="1" smtClean="0">
                <a:solidFill>
                  <a:schemeClr val="tx1"/>
                </a:solidFill>
                <a:latin typeface="+mn-lt"/>
              </a:rPr>
              <a:t>kussakin</a:t>
            </a:r>
            <a:r>
              <a:rPr lang="en-US" sz="3200" dirty="0" smtClean="0">
                <a:solidFill>
                  <a:schemeClr val="tx1"/>
                </a:solidFill>
                <a:latin typeface="+mn-lt"/>
              </a:rPr>
              <a:t> </a:t>
            </a:r>
            <a:r>
              <a:rPr lang="en-US" sz="3200" dirty="0" err="1" smtClean="0">
                <a:solidFill>
                  <a:schemeClr val="tx1"/>
                </a:solidFill>
                <a:latin typeface="+mn-lt"/>
              </a:rPr>
              <a:t>osallistuvassa</a:t>
            </a:r>
            <a:r>
              <a:rPr lang="en-US" sz="3200" dirty="0" smtClean="0">
                <a:solidFill>
                  <a:schemeClr val="tx1"/>
                </a:solidFill>
                <a:latin typeface="+mn-lt"/>
              </a:rPr>
              <a:t> </a:t>
            </a:r>
            <a:r>
              <a:rPr lang="en-US" sz="3200" dirty="0" err="1" smtClean="0">
                <a:solidFill>
                  <a:schemeClr val="tx1"/>
                </a:solidFill>
                <a:latin typeface="+mn-lt"/>
              </a:rPr>
              <a:t>jäsenvaltiossa</a:t>
            </a:r>
            <a:r>
              <a:rPr lang="en-US" sz="3200" dirty="0" smtClean="0">
                <a:solidFill>
                  <a:schemeClr val="tx1"/>
                </a:solidFill>
                <a:latin typeface="+mn-lt"/>
              </a:rPr>
              <a:t> </a:t>
            </a:r>
          </a:p>
          <a:p>
            <a:pPr marL="457200" indent="-457200" algn="just">
              <a:buFont typeface="+mj-lt"/>
              <a:buAutoNum type="alphaLcParenR"/>
            </a:pPr>
            <a:r>
              <a:rPr lang="en-US" sz="3200" dirty="0" smtClean="0">
                <a:solidFill>
                  <a:schemeClr val="tx1"/>
                </a:solidFill>
                <a:latin typeface="+mn-lt"/>
              </a:rPr>
              <a:t>Se on </a:t>
            </a:r>
            <a:r>
              <a:rPr lang="en-US" sz="3200" dirty="0" err="1" smtClean="0">
                <a:solidFill>
                  <a:schemeClr val="tx1"/>
                </a:solidFill>
                <a:latin typeface="+mn-lt"/>
              </a:rPr>
              <a:t>yhtenäisvirasto</a:t>
            </a:r>
            <a:r>
              <a:rPr lang="en-US" sz="3200" dirty="0" smtClean="0">
                <a:solidFill>
                  <a:schemeClr val="tx1"/>
                </a:solidFill>
                <a:latin typeface="+mn-lt"/>
              </a:rPr>
              <a:t>, </a:t>
            </a:r>
            <a:r>
              <a:rPr lang="en-US" sz="3200" dirty="0" err="1" smtClean="0">
                <a:solidFill>
                  <a:schemeClr val="tx1"/>
                </a:solidFill>
                <a:latin typeface="+mn-lt"/>
              </a:rPr>
              <a:t>joka</a:t>
            </a:r>
            <a:r>
              <a:rPr lang="en-US" sz="3200" dirty="0" smtClean="0">
                <a:solidFill>
                  <a:schemeClr val="tx1"/>
                </a:solidFill>
                <a:latin typeface="+mn-lt"/>
              </a:rPr>
              <a:t> on </a:t>
            </a:r>
            <a:r>
              <a:rPr lang="en-US" sz="3200" dirty="0" err="1" smtClean="0">
                <a:solidFill>
                  <a:schemeClr val="tx1"/>
                </a:solidFill>
                <a:latin typeface="+mn-lt"/>
              </a:rPr>
              <a:t>järjestetty</a:t>
            </a:r>
            <a:r>
              <a:rPr lang="en-US" sz="3200" dirty="0" smtClean="0">
                <a:solidFill>
                  <a:schemeClr val="tx1"/>
                </a:solidFill>
                <a:latin typeface="+mn-lt"/>
              </a:rPr>
              <a:t> </a:t>
            </a:r>
            <a:r>
              <a:rPr lang="en-US" sz="3200" dirty="0" err="1" smtClean="0">
                <a:solidFill>
                  <a:schemeClr val="tx1"/>
                </a:solidFill>
                <a:latin typeface="+mn-lt"/>
              </a:rPr>
              <a:t>kahdelle</a:t>
            </a:r>
            <a:r>
              <a:rPr lang="en-US" sz="3200" dirty="0" smtClean="0">
                <a:solidFill>
                  <a:schemeClr val="tx1"/>
                </a:solidFill>
                <a:latin typeface="+mn-lt"/>
              </a:rPr>
              <a:t> </a:t>
            </a:r>
            <a:r>
              <a:rPr lang="en-US" sz="3200" dirty="0" err="1" smtClean="0">
                <a:solidFill>
                  <a:schemeClr val="tx1"/>
                </a:solidFill>
                <a:latin typeface="+mn-lt"/>
              </a:rPr>
              <a:t>tasolle</a:t>
            </a:r>
            <a:r>
              <a:rPr lang="en-US" sz="3200" dirty="0" smtClean="0">
                <a:solidFill>
                  <a:schemeClr val="tx1"/>
                </a:solidFill>
                <a:latin typeface="+mn-lt"/>
              </a:rPr>
              <a:t>: </a:t>
            </a:r>
            <a:r>
              <a:rPr lang="en-US" sz="3200" dirty="0" err="1" smtClean="0">
                <a:solidFill>
                  <a:schemeClr val="tx1"/>
                </a:solidFill>
                <a:latin typeface="+mn-lt"/>
              </a:rPr>
              <a:t>eurooppalaiselle</a:t>
            </a:r>
            <a:r>
              <a:rPr lang="en-US" sz="3200" dirty="0" smtClean="0">
                <a:solidFill>
                  <a:schemeClr val="tx1"/>
                </a:solidFill>
                <a:latin typeface="+mn-lt"/>
              </a:rPr>
              <a:t> ja </a:t>
            </a:r>
            <a:r>
              <a:rPr lang="en-US" sz="3200" dirty="0" err="1" smtClean="0">
                <a:solidFill>
                  <a:schemeClr val="tx1"/>
                </a:solidFill>
                <a:latin typeface="+mn-lt"/>
              </a:rPr>
              <a:t>kansalliselle</a:t>
            </a:r>
            <a:endParaRPr lang="es-ES" sz="3200" dirty="0">
              <a:solidFill>
                <a:schemeClr val="tx1"/>
              </a:solidFill>
              <a:latin typeface="+mn-lt"/>
            </a:endParaRPr>
          </a:p>
        </p:txBody>
      </p:sp>
      <p:sp>
        <p:nvSpPr>
          <p:cNvPr id="4" name="Dia számának helye 3">
            <a:extLst>
              <a:ext uri="{FF2B5EF4-FFF2-40B4-BE49-F238E27FC236}">
                <a16:creationId xmlns:a16="http://schemas.microsoft.com/office/drawing/2014/main" id="{16764907-7DDB-4981-BDA3-89B93D7B41AF}"/>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226609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smtClean="0"/>
              <a:t>Artikla</a:t>
            </a:r>
            <a:r>
              <a:rPr lang="es-ES_tradnl" dirty="0" smtClean="0"/>
              <a:t> </a:t>
            </a:r>
            <a:r>
              <a:rPr lang="es-ES_tradnl" dirty="0"/>
              <a:t>8 </a:t>
            </a:r>
            <a:r>
              <a:rPr lang="es-ES_tradnl" dirty="0" err="1" smtClean="0"/>
              <a:t>EPPO:n</a:t>
            </a:r>
            <a:r>
              <a:rPr lang="es-ES_tradnl" dirty="0" smtClean="0"/>
              <a:t> </a:t>
            </a:r>
            <a:r>
              <a:rPr lang="es-ES_tradnl" dirty="0" err="1" smtClean="0"/>
              <a:t>rakenne</a:t>
            </a:r>
            <a:endParaRPr lang="es-ES" dirty="0"/>
          </a:p>
        </p:txBody>
      </p:sp>
      <p:sp>
        <p:nvSpPr>
          <p:cNvPr id="3" name="Marcador de contenido 2"/>
          <p:cNvSpPr>
            <a:spLocks noGrp="1"/>
          </p:cNvSpPr>
          <p:nvPr>
            <p:ph idx="1"/>
          </p:nvPr>
        </p:nvSpPr>
        <p:spPr/>
        <p:txBody>
          <a:bodyPr>
            <a:normAutofit lnSpcReduction="10000"/>
          </a:bodyPr>
          <a:lstStyle/>
          <a:p>
            <a:pPr marL="457200" indent="-457200">
              <a:buAutoNum type="arabicPeriod"/>
            </a:pPr>
            <a:r>
              <a:rPr lang="fi-FI" sz="2400" dirty="0" smtClean="0">
                <a:solidFill>
                  <a:schemeClr val="tx1"/>
                </a:solidFill>
                <a:latin typeface="+mn-lt"/>
              </a:rPr>
              <a:t>EPPO </a:t>
            </a:r>
            <a:r>
              <a:rPr lang="fi-FI" sz="2400" dirty="0">
                <a:solidFill>
                  <a:schemeClr val="tx1"/>
                </a:solidFill>
                <a:latin typeface="+mn-lt"/>
              </a:rPr>
              <a:t>on </a:t>
            </a:r>
            <a:r>
              <a:rPr lang="fi-FI" sz="2400" b="1" dirty="0">
                <a:solidFill>
                  <a:schemeClr val="tx1"/>
                </a:solidFill>
                <a:latin typeface="+mn-lt"/>
              </a:rPr>
              <a:t>jakamaton</a:t>
            </a:r>
            <a:r>
              <a:rPr lang="fi-FI" sz="2400" dirty="0">
                <a:solidFill>
                  <a:schemeClr val="tx1"/>
                </a:solidFill>
                <a:latin typeface="+mn-lt"/>
              </a:rPr>
              <a:t> unionin elin, joka </a:t>
            </a:r>
            <a:r>
              <a:rPr lang="fi-FI" sz="2400" b="1" dirty="0">
                <a:solidFill>
                  <a:schemeClr val="tx1"/>
                </a:solidFill>
                <a:latin typeface="+mn-lt"/>
              </a:rPr>
              <a:t>toimii yhtenä ainoana virastona, jolla on hajautettu rakenne</a:t>
            </a:r>
            <a:r>
              <a:rPr lang="fi-FI" sz="2400" dirty="0" smtClean="0">
                <a:solidFill>
                  <a:schemeClr val="tx1"/>
                </a:solidFill>
                <a:latin typeface="+mn-lt"/>
              </a:rPr>
              <a:t>.</a:t>
            </a:r>
          </a:p>
          <a:p>
            <a:pPr marL="457200" indent="-457200">
              <a:buAutoNum type="arabicPeriod"/>
            </a:pPr>
            <a:r>
              <a:rPr lang="fi-FI" sz="2400" dirty="0" smtClean="0">
                <a:solidFill>
                  <a:schemeClr val="tx1"/>
                </a:solidFill>
                <a:latin typeface="+mn-lt"/>
              </a:rPr>
              <a:t>EPPO </a:t>
            </a:r>
            <a:r>
              <a:rPr lang="fi-FI" sz="2400" dirty="0">
                <a:solidFill>
                  <a:schemeClr val="tx1"/>
                </a:solidFill>
                <a:latin typeface="+mn-lt"/>
              </a:rPr>
              <a:t>organisoidaan </a:t>
            </a:r>
            <a:r>
              <a:rPr lang="fi-FI" sz="2400" b="1" dirty="0">
                <a:solidFill>
                  <a:schemeClr val="tx1"/>
                </a:solidFill>
                <a:latin typeface="+mn-lt"/>
              </a:rPr>
              <a:t>keskustasolla</a:t>
            </a:r>
            <a:r>
              <a:rPr lang="fi-FI" sz="2400" dirty="0">
                <a:solidFill>
                  <a:schemeClr val="tx1"/>
                </a:solidFill>
                <a:latin typeface="+mn-lt"/>
              </a:rPr>
              <a:t> ja </a:t>
            </a:r>
            <a:r>
              <a:rPr lang="fi-FI" sz="2400" b="1" dirty="0">
                <a:solidFill>
                  <a:schemeClr val="tx1"/>
                </a:solidFill>
                <a:latin typeface="+mn-lt"/>
              </a:rPr>
              <a:t>hajautetulla </a:t>
            </a:r>
            <a:r>
              <a:rPr lang="fi-FI" sz="2400" b="1" dirty="0" smtClean="0">
                <a:solidFill>
                  <a:schemeClr val="tx1"/>
                </a:solidFill>
                <a:latin typeface="+mn-lt"/>
              </a:rPr>
              <a:t>tasolla</a:t>
            </a:r>
          </a:p>
          <a:p>
            <a:pPr marL="457200" indent="-457200">
              <a:buAutoNum type="arabicPeriod"/>
            </a:pPr>
            <a:r>
              <a:rPr lang="fi-FI" sz="2400" dirty="0">
                <a:solidFill>
                  <a:schemeClr val="tx1"/>
                </a:solidFill>
                <a:latin typeface="+mn-lt"/>
              </a:rPr>
              <a:t>Keskustaso koostuu </a:t>
            </a:r>
            <a:r>
              <a:rPr lang="fi-FI" sz="2400" dirty="0" err="1">
                <a:solidFill>
                  <a:schemeClr val="tx1"/>
                </a:solidFill>
                <a:latin typeface="+mn-lt"/>
              </a:rPr>
              <a:t>EPPOn</a:t>
            </a:r>
            <a:r>
              <a:rPr lang="fi-FI" sz="2400" dirty="0">
                <a:solidFill>
                  <a:schemeClr val="tx1"/>
                </a:solidFill>
                <a:latin typeface="+mn-lt"/>
              </a:rPr>
              <a:t> kotipaikassa sijaitsevasta keskusvirastosta. Keskusvirasto koostuu kollegiosta, </a:t>
            </a:r>
            <a:r>
              <a:rPr lang="fi-FI" sz="2400" dirty="0" smtClean="0">
                <a:solidFill>
                  <a:schemeClr val="tx1"/>
                </a:solidFill>
                <a:latin typeface="+mn-lt"/>
              </a:rPr>
              <a:t>pysyvistä jaostoista</a:t>
            </a:r>
            <a:r>
              <a:rPr lang="fi-FI" sz="2400" dirty="0">
                <a:solidFill>
                  <a:schemeClr val="tx1"/>
                </a:solidFill>
                <a:latin typeface="+mn-lt"/>
              </a:rPr>
              <a:t>, Euroopan pääsyyttäjästä, Euroopan varapääsyyttäjistä, Euroopan syyttäjistä ja </a:t>
            </a:r>
            <a:r>
              <a:rPr lang="fi-FI" sz="2400" dirty="0" smtClean="0">
                <a:solidFill>
                  <a:schemeClr val="tx1"/>
                </a:solidFill>
                <a:latin typeface="+mn-lt"/>
              </a:rPr>
              <a:t>hallintojohtajasta.</a:t>
            </a:r>
            <a:endParaRPr lang="es-ES" sz="2400" dirty="0">
              <a:solidFill>
                <a:schemeClr val="tx1"/>
              </a:solidFill>
              <a:latin typeface="+mn-lt"/>
            </a:endParaRPr>
          </a:p>
          <a:p>
            <a:pPr marL="457200" indent="-457200">
              <a:buAutoNum type="arabicPeriod"/>
            </a:pPr>
            <a:r>
              <a:rPr lang="fi-FI" sz="2400" dirty="0" smtClean="0">
                <a:solidFill>
                  <a:schemeClr val="tx1"/>
                </a:solidFill>
                <a:latin typeface="+mn-lt"/>
              </a:rPr>
              <a:t>Hajautettu </a:t>
            </a:r>
            <a:r>
              <a:rPr lang="fi-FI" sz="2400" dirty="0">
                <a:solidFill>
                  <a:schemeClr val="tx1"/>
                </a:solidFill>
                <a:latin typeface="+mn-lt"/>
              </a:rPr>
              <a:t>taso koostuu jäsenvaltioissa toimivista valtuutetuista Euroopan </a:t>
            </a:r>
            <a:r>
              <a:rPr lang="fi-FI" sz="2400" dirty="0" smtClean="0">
                <a:solidFill>
                  <a:schemeClr val="tx1"/>
                </a:solidFill>
                <a:latin typeface="+mn-lt"/>
              </a:rPr>
              <a:t>syyttäjistä.</a:t>
            </a:r>
          </a:p>
          <a:p>
            <a:pPr marL="457200" indent="-457200">
              <a:buAutoNum type="arabicPeriod"/>
            </a:pPr>
            <a:r>
              <a:rPr lang="fi-FI" sz="2400" dirty="0" err="1" smtClean="0">
                <a:solidFill>
                  <a:schemeClr val="tx1"/>
                </a:solidFill>
                <a:latin typeface="+mn-lt"/>
              </a:rPr>
              <a:t>EPPOn</a:t>
            </a:r>
            <a:r>
              <a:rPr lang="fi-FI" sz="2400" dirty="0" smtClean="0">
                <a:solidFill>
                  <a:schemeClr val="tx1"/>
                </a:solidFill>
                <a:latin typeface="+mn-lt"/>
              </a:rPr>
              <a:t> </a:t>
            </a:r>
            <a:r>
              <a:rPr lang="fi-FI" sz="2400" dirty="0">
                <a:solidFill>
                  <a:schemeClr val="tx1"/>
                </a:solidFill>
                <a:latin typeface="+mn-lt"/>
              </a:rPr>
              <a:t>henkilöstö avustaa keskusvirastoa ja valtuutettuja Euroopan syyttäjiä näiden hoitaessa tämän </a:t>
            </a:r>
            <a:r>
              <a:rPr lang="fi-FI" sz="2400" dirty="0" smtClean="0">
                <a:solidFill>
                  <a:schemeClr val="tx1"/>
                </a:solidFill>
                <a:latin typeface="+mn-lt"/>
              </a:rPr>
              <a:t>asetuksen mukaisia </a:t>
            </a:r>
            <a:r>
              <a:rPr lang="fi-FI" sz="2400" dirty="0">
                <a:solidFill>
                  <a:schemeClr val="tx1"/>
                </a:solidFill>
                <a:latin typeface="+mn-lt"/>
              </a:rPr>
              <a:t>tehtäviään.</a:t>
            </a:r>
            <a:endParaRPr lang="en-US" sz="2400" dirty="0"/>
          </a:p>
          <a:p>
            <a:endParaRPr lang="es-ES" dirty="0"/>
          </a:p>
        </p:txBody>
      </p:sp>
      <p:sp>
        <p:nvSpPr>
          <p:cNvPr id="4" name="Dia számának helye 3">
            <a:extLst>
              <a:ext uri="{FF2B5EF4-FFF2-40B4-BE49-F238E27FC236}">
                <a16:creationId xmlns:a16="http://schemas.microsoft.com/office/drawing/2014/main" id="{4CFF01D7-8FFC-4949-BFA1-71B2F5C50F63}"/>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330717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err="1" smtClean="0"/>
              <a:t>EPPOnrakenne</a:t>
            </a:r>
            <a:r>
              <a:rPr lang="es-ES_tradnl" dirty="0" smtClean="0"/>
              <a:t>: </a:t>
            </a:r>
            <a:r>
              <a:rPr lang="es-ES_tradnl" dirty="0" err="1" smtClean="0"/>
              <a:t>hajautettu</a:t>
            </a:r>
            <a:r>
              <a:rPr lang="es-ES_tradnl" dirty="0" smtClean="0"/>
              <a:t> </a:t>
            </a:r>
            <a:r>
              <a:rPr lang="es-ES_tradnl" dirty="0"/>
              <a:t>= </a:t>
            </a:r>
            <a:r>
              <a:rPr lang="es-ES_tradnl" dirty="0" err="1" smtClean="0"/>
              <a:t>kaksitasoinen</a:t>
            </a:r>
            <a:r>
              <a:rPr lang="es-ES_tradnl" dirty="0"/>
              <a:t/>
            </a:r>
            <a:br>
              <a:rPr lang="es-ES_tradnl" dirty="0"/>
            </a:b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931224428"/>
              </p:ext>
            </p:extLst>
          </p:nvPr>
        </p:nvGraphicFramePr>
        <p:xfrm>
          <a:off x="687388" y="1905000"/>
          <a:ext cx="9967912"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ia számának helye 2">
            <a:extLst>
              <a:ext uri="{FF2B5EF4-FFF2-40B4-BE49-F238E27FC236}">
                <a16:creationId xmlns:a16="http://schemas.microsoft.com/office/drawing/2014/main" id="{77CF4264-DB58-4CB0-BDC9-4CAA43123F58}"/>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90028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33212"/>
            <a:ext cx="9967452" cy="1018468"/>
          </a:xfrm>
        </p:spPr>
        <p:txBody>
          <a:bodyPr>
            <a:normAutofit fontScale="90000"/>
          </a:bodyPr>
          <a:lstStyle/>
          <a:p>
            <a:r>
              <a:rPr lang="es-ES_tradnl" sz="3600" dirty="0" err="1" smtClean="0"/>
              <a:t>EPPOn</a:t>
            </a:r>
            <a:r>
              <a:rPr lang="es-ES_tradnl" sz="3600" dirty="0" smtClean="0"/>
              <a:t> </a:t>
            </a:r>
            <a:r>
              <a:rPr lang="es-ES_tradnl" sz="3600" dirty="0" err="1" smtClean="0"/>
              <a:t>rakenne</a:t>
            </a:r>
            <a:r>
              <a:rPr lang="es-ES_tradnl" sz="3600" dirty="0" smtClean="0"/>
              <a:t>: </a:t>
            </a:r>
            <a:r>
              <a:rPr lang="es-ES_tradnl" sz="3600" dirty="0" err="1" smtClean="0"/>
              <a:t>yhtenäisvirasto</a:t>
            </a:r>
            <a:r>
              <a:rPr lang="es-ES_tradnl" sz="3600" dirty="0" smtClean="0"/>
              <a:t> </a:t>
            </a:r>
            <a:r>
              <a:rPr lang="es-ES_tradnl" sz="3600" dirty="0" smtClean="0">
                <a:solidFill>
                  <a:schemeClr val="tx1"/>
                </a:solidFill>
              </a:rPr>
              <a:t>+ </a:t>
            </a:r>
            <a:r>
              <a:rPr lang="es-ES_tradnl" sz="3600" dirty="0" err="1" smtClean="0"/>
              <a:t>riippumattomuus</a:t>
            </a:r>
            <a:r>
              <a:rPr lang="es-ES_tradnl" sz="3600" dirty="0" smtClean="0"/>
              <a:t> </a:t>
            </a:r>
            <a:endParaRPr lang="es-ES" sz="3600" dirty="0"/>
          </a:p>
        </p:txBody>
      </p:sp>
      <p:sp>
        <p:nvSpPr>
          <p:cNvPr id="3" name="Marcador de contenido 2"/>
          <p:cNvSpPr>
            <a:spLocks noGrp="1"/>
          </p:cNvSpPr>
          <p:nvPr>
            <p:ph idx="1"/>
          </p:nvPr>
        </p:nvSpPr>
        <p:spPr/>
        <p:txBody>
          <a:bodyPr>
            <a:normAutofit fontScale="70000" lnSpcReduction="20000"/>
          </a:bodyPr>
          <a:lstStyle/>
          <a:p>
            <a:pPr marL="0" indent="0">
              <a:buNone/>
            </a:pPr>
            <a:r>
              <a:rPr lang="es-ES" sz="3600" b="1" dirty="0" err="1" smtClean="0">
                <a:solidFill>
                  <a:schemeClr val="tx1"/>
                </a:solidFill>
                <a:latin typeface="+mn-lt"/>
              </a:rPr>
              <a:t>Artikla</a:t>
            </a:r>
            <a:r>
              <a:rPr lang="es-ES" sz="3600" b="1" dirty="0" smtClean="0">
                <a:solidFill>
                  <a:schemeClr val="tx1"/>
                </a:solidFill>
                <a:latin typeface="+mn-lt"/>
              </a:rPr>
              <a:t> </a:t>
            </a:r>
            <a:r>
              <a:rPr lang="es-ES" sz="3600" b="1" dirty="0">
                <a:solidFill>
                  <a:schemeClr val="tx1"/>
                </a:solidFill>
                <a:latin typeface="+mn-lt"/>
              </a:rPr>
              <a:t>6 </a:t>
            </a:r>
            <a:r>
              <a:rPr lang="es-ES" sz="3600" b="1" dirty="0" err="1" smtClean="0">
                <a:solidFill>
                  <a:schemeClr val="tx1"/>
                </a:solidFill>
                <a:latin typeface="+mn-lt"/>
              </a:rPr>
              <a:t>riippumattomuusmja</a:t>
            </a:r>
            <a:r>
              <a:rPr lang="es-ES" sz="3600" b="1" dirty="0" smtClean="0">
                <a:solidFill>
                  <a:schemeClr val="tx1"/>
                </a:solidFill>
                <a:latin typeface="+mn-lt"/>
              </a:rPr>
              <a:t> </a:t>
            </a:r>
            <a:r>
              <a:rPr lang="es-ES" sz="3600" b="1" dirty="0" err="1" smtClean="0">
                <a:solidFill>
                  <a:schemeClr val="tx1"/>
                </a:solidFill>
                <a:latin typeface="+mn-lt"/>
              </a:rPr>
              <a:t>vastuuvelvollisuus</a:t>
            </a:r>
            <a:endParaRPr lang="es-ES" sz="3600" b="1" dirty="0">
              <a:solidFill>
                <a:schemeClr val="tx1"/>
              </a:solidFill>
              <a:latin typeface="+mn-lt"/>
            </a:endParaRPr>
          </a:p>
          <a:p>
            <a:pPr marL="0" indent="0">
              <a:buNone/>
            </a:pPr>
            <a:r>
              <a:rPr lang="fi-FI" sz="3600" dirty="0">
                <a:solidFill>
                  <a:schemeClr val="tx1"/>
                </a:solidFill>
                <a:latin typeface="+mn-lt"/>
              </a:rPr>
              <a:t>1. EPPO on riippumaton elin. Euroopan pääsyyttäjä, Euroopan varapääsyyttäjät, Euroopan syyttäjät, valtuutetut Euroopan syyttäjät, hallintojohtaja sekä </a:t>
            </a:r>
            <a:r>
              <a:rPr lang="fi-FI" sz="3600" dirty="0" err="1">
                <a:solidFill>
                  <a:schemeClr val="tx1"/>
                </a:solidFill>
                <a:latin typeface="+mn-lt"/>
              </a:rPr>
              <a:t>EPPOn</a:t>
            </a:r>
            <a:r>
              <a:rPr lang="fi-FI" sz="3600" dirty="0">
                <a:solidFill>
                  <a:schemeClr val="tx1"/>
                </a:solidFill>
                <a:latin typeface="+mn-lt"/>
              </a:rPr>
              <a:t> henkilöstö toimivat lainsäädännössä määritellyn koko unionin edun </a:t>
            </a:r>
            <a:r>
              <a:rPr lang="fi-FI" sz="3600" dirty="0" err="1" smtClean="0">
                <a:solidFill>
                  <a:schemeClr val="tx1"/>
                </a:solidFill>
                <a:latin typeface="+mn-lt"/>
              </a:rPr>
              <a:t>mukaisestieivätkä</a:t>
            </a:r>
            <a:r>
              <a:rPr lang="fi-FI" sz="3600" dirty="0" smtClean="0">
                <a:solidFill>
                  <a:schemeClr val="tx1"/>
                </a:solidFill>
                <a:latin typeface="+mn-lt"/>
              </a:rPr>
              <a:t> </a:t>
            </a:r>
            <a:r>
              <a:rPr lang="fi-FI" sz="3600" dirty="0">
                <a:solidFill>
                  <a:schemeClr val="tx1"/>
                </a:solidFill>
                <a:latin typeface="+mn-lt"/>
              </a:rPr>
              <a:t>tämän asetuksen mukaisia tehtäviään hoitaessaan pyydä eivätkä ota vastaan ohjeita yhdeltäkään </a:t>
            </a:r>
            <a:r>
              <a:rPr lang="fi-FI" sz="3600" dirty="0" err="1">
                <a:solidFill>
                  <a:schemeClr val="tx1"/>
                </a:solidFill>
                <a:latin typeface="+mn-lt"/>
              </a:rPr>
              <a:t>EPPOn</a:t>
            </a:r>
            <a:r>
              <a:rPr lang="fi-FI" sz="3600" dirty="0">
                <a:solidFill>
                  <a:schemeClr val="tx1"/>
                </a:solidFill>
                <a:latin typeface="+mn-lt"/>
              </a:rPr>
              <a:t> ulkopuoliselta henkilöltä, Euroopan unionin jäsenvaltiolta tai unionin toimielimeltä, elimeltä tai laitokselta. Euroopan </a:t>
            </a:r>
            <a:r>
              <a:rPr lang="fi-FI" sz="3600" dirty="0" smtClean="0">
                <a:solidFill>
                  <a:schemeClr val="tx1"/>
                </a:solidFill>
                <a:latin typeface="+mn-lt"/>
              </a:rPr>
              <a:t>unionin jäsenvaltiot </a:t>
            </a:r>
            <a:r>
              <a:rPr lang="fi-FI" sz="3600" dirty="0">
                <a:solidFill>
                  <a:schemeClr val="tx1"/>
                </a:solidFill>
                <a:latin typeface="+mn-lt"/>
              </a:rPr>
              <a:t>ja unionin toimielimet, elimet ja laitokset kunnioittavat </a:t>
            </a:r>
            <a:r>
              <a:rPr lang="fi-FI" sz="3600" dirty="0" err="1">
                <a:solidFill>
                  <a:schemeClr val="tx1"/>
                </a:solidFill>
                <a:latin typeface="+mn-lt"/>
              </a:rPr>
              <a:t>EPPOn</a:t>
            </a:r>
            <a:r>
              <a:rPr lang="fi-FI" sz="3600" dirty="0">
                <a:solidFill>
                  <a:schemeClr val="tx1"/>
                </a:solidFill>
                <a:latin typeface="+mn-lt"/>
              </a:rPr>
              <a:t> riippumattomuutta eivätkä pyri </a:t>
            </a:r>
            <a:r>
              <a:rPr lang="fi-FI" sz="3600" dirty="0" smtClean="0">
                <a:solidFill>
                  <a:schemeClr val="tx1"/>
                </a:solidFill>
                <a:latin typeface="+mn-lt"/>
              </a:rPr>
              <a:t>vaikuttamaan siihen</a:t>
            </a:r>
            <a:r>
              <a:rPr lang="fi-FI" sz="3600" dirty="0">
                <a:solidFill>
                  <a:schemeClr val="tx1"/>
                </a:solidFill>
                <a:latin typeface="+mn-lt"/>
              </a:rPr>
              <a:t>, miten se hoitaa tehtäviään.</a:t>
            </a:r>
          </a:p>
          <a:p>
            <a:pPr marL="0" indent="0">
              <a:buNone/>
            </a:pPr>
            <a:r>
              <a:rPr lang="fi-FI" sz="3600" dirty="0">
                <a:solidFill>
                  <a:schemeClr val="tx1"/>
                </a:solidFill>
                <a:latin typeface="+mn-lt"/>
              </a:rPr>
              <a:t>2. EPPO vastaa yleisestä toiminnastaan Euroopan parlamentille, neuvostolle ja komissiolle ja esittää </a:t>
            </a:r>
            <a:r>
              <a:rPr lang="fi-FI" sz="3600" dirty="0" smtClean="0">
                <a:solidFill>
                  <a:schemeClr val="tx1"/>
                </a:solidFill>
                <a:latin typeface="+mn-lt"/>
              </a:rPr>
              <a:t>vuosikertomuksia 7 </a:t>
            </a:r>
            <a:r>
              <a:rPr lang="fi-FI" sz="3600" dirty="0">
                <a:solidFill>
                  <a:schemeClr val="tx1"/>
                </a:solidFill>
                <a:latin typeface="+mn-lt"/>
              </a:rPr>
              <a:t>artiklan mukaisesti.</a:t>
            </a:r>
            <a:endParaRPr lang="en-US" dirty="0"/>
          </a:p>
        </p:txBody>
      </p:sp>
      <p:sp>
        <p:nvSpPr>
          <p:cNvPr id="4" name="Dia számának helye 3">
            <a:extLst>
              <a:ext uri="{FF2B5EF4-FFF2-40B4-BE49-F238E27FC236}">
                <a16:creationId xmlns:a16="http://schemas.microsoft.com/office/drawing/2014/main" id="{80D64C10-C39B-407E-9488-E30A9FA326C6}"/>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44987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err="1" smtClean="0"/>
              <a:t>EPPOn</a:t>
            </a:r>
            <a:r>
              <a:rPr lang="es-ES_tradnl" dirty="0" smtClean="0"/>
              <a:t> </a:t>
            </a:r>
            <a:r>
              <a:rPr lang="es-ES_tradnl" dirty="0" err="1" smtClean="0"/>
              <a:t>jäsenten</a:t>
            </a:r>
            <a:r>
              <a:rPr lang="es-ES_tradnl" dirty="0" smtClean="0"/>
              <a:t> </a:t>
            </a:r>
            <a:r>
              <a:rPr lang="es-ES_tradnl" dirty="0" err="1"/>
              <a:t>n</a:t>
            </a:r>
            <a:r>
              <a:rPr lang="es-ES_tradnl" dirty="0" err="1" smtClean="0"/>
              <a:t>imittäminen</a:t>
            </a:r>
            <a:r>
              <a:rPr lang="es-ES_tradnl" dirty="0" smtClean="0"/>
              <a:t>/</a:t>
            </a:r>
            <a:r>
              <a:rPr lang="es-ES_tradnl" dirty="0" err="1" smtClean="0"/>
              <a:t>erottaminen</a:t>
            </a:r>
            <a:r>
              <a:rPr lang="es-ES_tradnl" dirty="0" smtClean="0"/>
              <a:t> </a:t>
            </a:r>
            <a:r>
              <a:rPr lang="es-ES_tradnl" dirty="0" err="1" smtClean="0"/>
              <a:t>keskustasolla</a:t>
            </a:r>
            <a:endParaRPr lang="es-ES" dirty="0"/>
          </a:p>
        </p:txBody>
      </p:sp>
      <p:sp>
        <p:nvSpPr>
          <p:cNvPr id="3" name="Marcador de contenido 2"/>
          <p:cNvSpPr>
            <a:spLocks noGrp="1"/>
          </p:cNvSpPr>
          <p:nvPr>
            <p:ph idx="1"/>
          </p:nvPr>
        </p:nvSpPr>
        <p:spPr/>
        <p:txBody>
          <a:bodyPr>
            <a:normAutofit fontScale="77500" lnSpcReduction="20000"/>
          </a:bodyPr>
          <a:lstStyle/>
          <a:p>
            <a:pPr>
              <a:buFont typeface="Wingdings" panose="05000000000000000000" pitchFamily="2" charset="2"/>
              <a:buChar char="Ø"/>
            </a:pPr>
            <a:r>
              <a:rPr lang="en-US" sz="2000" b="1" dirty="0" err="1" smtClean="0">
                <a:solidFill>
                  <a:schemeClr val="tx1"/>
                </a:solidFill>
                <a:latin typeface="+mn-lt"/>
              </a:rPr>
              <a:t>Euroopan</a:t>
            </a:r>
            <a:r>
              <a:rPr lang="en-US" sz="2000" b="1" dirty="0" smtClean="0">
                <a:solidFill>
                  <a:schemeClr val="tx1"/>
                </a:solidFill>
                <a:latin typeface="+mn-lt"/>
              </a:rPr>
              <a:t> </a:t>
            </a:r>
            <a:r>
              <a:rPr lang="en-US" dirty="0" err="1">
                <a:solidFill>
                  <a:schemeClr val="tx1"/>
                </a:solidFill>
                <a:latin typeface="+mn-lt"/>
              </a:rPr>
              <a:t>pääsyyttäjä</a:t>
            </a:r>
            <a:r>
              <a:rPr lang="en-US" dirty="0">
                <a:solidFill>
                  <a:schemeClr val="tx1"/>
                </a:solidFill>
                <a:latin typeface="+mn-lt"/>
              </a:rPr>
              <a:t> (Art. 14): </a:t>
            </a:r>
          </a:p>
          <a:p>
            <a:pPr marL="0" indent="0">
              <a:buNone/>
            </a:pPr>
            <a:r>
              <a:rPr lang="en-US" dirty="0" err="1">
                <a:solidFill>
                  <a:schemeClr val="tx1"/>
                </a:solidFill>
                <a:latin typeface="+mn-lt"/>
              </a:rPr>
              <a:t>Nimittäminen</a:t>
            </a:r>
            <a:r>
              <a:rPr lang="en-US" dirty="0">
                <a:solidFill>
                  <a:schemeClr val="tx1"/>
                </a:solidFill>
                <a:latin typeface="+mn-lt"/>
              </a:rPr>
              <a:t>: </a:t>
            </a:r>
            <a:r>
              <a:rPr lang="fi-FI" dirty="0">
                <a:solidFill>
                  <a:schemeClr val="tx1"/>
                </a:solidFill>
                <a:latin typeface="+mn-lt"/>
              </a:rPr>
              <a:t>Euroopan parlamentti ja neuvosto nimittävät yhteisellä sopimuksella</a:t>
            </a:r>
            <a:r>
              <a:rPr lang="en-US" dirty="0">
                <a:solidFill>
                  <a:schemeClr val="tx1"/>
                </a:solidFill>
                <a:latin typeface="+mn-lt"/>
              </a:rPr>
              <a:t> </a:t>
            </a:r>
            <a:r>
              <a:rPr lang="en-US" dirty="0" err="1">
                <a:solidFill>
                  <a:schemeClr val="tx1"/>
                </a:solidFill>
                <a:latin typeface="+mn-lt"/>
              </a:rPr>
              <a:t>avoimen</a:t>
            </a:r>
            <a:r>
              <a:rPr lang="en-US" dirty="0">
                <a:solidFill>
                  <a:schemeClr val="tx1"/>
                </a:solidFill>
                <a:latin typeface="+mn-lt"/>
              </a:rPr>
              <a:t> </a:t>
            </a:r>
            <a:r>
              <a:rPr lang="en-US" dirty="0" err="1">
                <a:solidFill>
                  <a:schemeClr val="tx1"/>
                </a:solidFill>
                <a:latin typeface="+mn-lt"/>
              </a:rPr>
              <a:t>haun</a:t>
            </a:r>
            <a:r>
              <a:rPr lang="en-US" dirty="0">
                <a:solidFill>
                  <a:schemeClr val="tx1"/>
                </a:solidFill>
                <a:latin typeface="+mn-lt"/>
              </a:rPr>
              <a:t> </a:t>
            </a:r>
            <a:r>
              <a:rPr lang="en-US" dirty="0" err="1">
                <a:solidFill>
                  <a:schemeClr val="tx1"/>
                </a:solidFill>
                <a:latin typeface="+mn-lt"/>
              </a:rPr>
              <a:t>perusteella</a:t>
            </a:r>
            <a:r>
              <a:rPr lang="en-US" dirty="0">
                <a:solidFill>
                  <a:schemeClr val="tx1"/>
                </a:solidFill>
                <a:latin typeface="+mn-lt"/>
              </a:rPr>
              <a:t>  </a:t>
            </a:r>
            <a:r>
              <a:rPr lang="fi-FI" dirty="0" smtClean="0">
                <a:solidFill>
                  <a:schemeClr val="tx1"/>
                </a:solidFill>
                <a:latin typeface="+mn-lt"/>
              </a:rPr>
              <a:t>minkä </a:t>
            </a:r>
            <a:r>
              <a:rPr lang="fi-FI" dirty="0">
                <a:solidFill>
                  <a:schemeClr val="tx1"/>
                </a:solidFill>
                <a:latin typeface="+mn-lt"/>
              </a:rPr>
              <a:t>jälkeen </a:t>
            </a:r>
            <a:r>
              <a:rPr lang="en-US" dirty="0" err="1" smtClean="0">
                <a:solidFill>
                  <a:schemeClr val="tx1"/>
                </a:solidFill>
                <a:latin typeface="+mn-lt"/>
              </a:rPr>
              <a:t>riippumaton</a:t>
            </a:r>
            <a:r>
              <a:rPr lang="en-US" dirty="0" smtClean="0">
                <a:solidFill>
                  <a:schemeClr val="tx1"/>
                </a:solidFill>
                <a:latin typeface="+mn-lt"/>
              </a:rPr>
              <a:t> </a:t>
            </a:r>
            <a:r>
              <a:rPr lang="fi-FI" dirty="0" smtClean="0">
                <a:solidFill>
                  <a:schemeClr val="tx1"/>
                </a:solidFill>
                <a:latin typeface="+mn-lt"/>
              </a:rPr>
              <a:t>valintalautakunta </a:t>
            </a:r>
            <a:r>
              <a:rPr lang="fi-FI" dirty="0">
                <a:solidFill>
                  <a:schemeClr val="tx1"/>
                </a:solidFill>
                <a:latin typeface="+mn-lt"/>
              </a:rPr>
              <a:t>laatii pätevistä ehdokkaista esivalintaluettelon</a:t>
            </a:r>
            <a:endParaRPr lang="en-US" dirty="0">
              <a:solidFill>
                <a:schemeClr val="tx1"/>
              </a:solidFill>
              <a:latin typeface="+mn-lt"/>
            </a:endParaRPr>
          </a:p>
          <a:p>
            <a:pPr marL="0" indent="0">
              <a:buNone/>
            </a:pPr>
            <a:r>
              <a:rPr lang="en-US" sz="2000" dirty="0" err="1" smtClean="0">
                <a:solidFill>
                  <a:schemeClr val="tx1"/>
                </a:solidFill>
                <a:latin typeface="+mn-lt"/>
              </a:rPr>
              <a:t>Erottaminen</a:t>
            </a:r>
            <a:r>
              <a:rPr lang="en-US" sz="2000" dirty="0" smtClean="0">
                <a:solidFill>
                  <a:schemeClr val="tx1"/>
                </a:solidFill>
                <a:latin typeface="+mn-lt"/>
              </a:rPr>
              <a:t>: </a:t>
            </a:r>
            <a:r>
              <a:rPr lang="fi-FI" dirty="0" smtClean="0">
                <a:solidFill>
                  <a:schemeClr val="tx1"/>
                </a:solidFill>
                <a:latin typeface="+mn-lt"/>
              </a:rPr>
              <a:t>Unionin </a:t>
            </a:r>
            <a:r>
              <a:rPr lang="fi-FI" dirty="0">
                <a:solidFill>
                  <a:schemeClr val="tx1"/>
                </a:solidFill>
                <a:latin typeface="+mn-lt"/>
              </a:rPr>
              <a:t>tuomioistuin voi Euroopan parlamentin, neuvoston tai komission hakemuksesta erottaa Euroopan pääsyyttäjän, jos se toteaa, että Euroopan pääsyyttäjä ei enää kykene hoitamaan tehtäviään tai että hän on syyllistynyt</a:t>
            </a:r>
          </a:p>
          <a:p>
            <a:pPr marL="0" indent="0">
              <a:buNone/>
            </a:pPr>
            <a:r>
              <a:rPr lang="fi-FI" dirty="0">
                <a:solidFill>
                  <a:schemeClr val="tx1"/>
                </a:solidFill>
                <a:latin typeface="+mn-lt"/>
              </a:rPr>
              <a:t>vakavaan väärinkäytökseen.</a:t>
            </a:r>
            <a:endParaRPr lang="en-US" sz="2000" dirty="0">
              <a:solidFill>
                <a:schemeClr val="tx1"/>
              </a:solidFill>
              <a:latin typeface="+mn-lt"/>
            </a:endParaRPr>
          </a:p>
          <a:p>
            <a:pPr>
              <a:buFont typeface="Wingdings" panose="05000000000000000000" pitchFamily="2" charset="2"/>
              <a:buChar char="Ø"/>
            </a:pPr>
            <a:r>
              <a:rPr lang="en-US" sz="2000" b="1" dirty="0" err="1" smtClean="0">
                <a:solidFill>
                  <a:schemeClr val="tx1"/>
                </a:solidFill>
                <a:latin typeface="+mn-lt"/>
              </a:rPr>
              <a:t>Euroopan</a:t>
            </a:r>
            <a:r>
              <a:rPr lang="en-US" sz="2000" b="1" dirty="0" smtClean="0">
                <a:solidFill>
                  <a:schemeClr val="tx1"/>
                </a:solidFill>
                <a:latin typeface="+mn-lt"/>
              </a:rPr>
              <a:t> </a:t>
            </a:r>
            <a:r>
              <a:rPr lang="en-US" sz="2000" b="1" dirty="0" err="1" smtClean="0">
                <a:solidFill>
                  <a:schemeClr val="tx1"/>
                </a:solidFill>
                <a:latin typeface="+mn-lt"/>
              </a:rPr>
              <a:t>varapääsyyttäjä</a:t>
            </a:r>
            <a:r>
              <a:rPr lang="en-US" sz="2000" b="1" dirty="0" smtClean="0">
                <a:solidFill>
                  <a:schemeClr val="tx1"/>
                </a:solidFill>
                <a:latin typeface="+mn-lt"/>
              </a:rPr>
              <a:t>(Art</a:t>
            </a:r>
            <a:r>
              <a:rPr lang="en-US" sz="2000" b="1" dirty="0">
                <a:solidFill>
                  <a:schemeClr val="tx1"/>
                </a:solidFill>
                <a:latin typeface="+mn-lt"/>
              </a:rPr>
              <a:t>. 15):</a:t>
            </a:r>
          </a:p>
          <a:p>
            <a:pPr marL="0" indent="0">
              <a:buNone/>
            </a:pPr>
            <a:r>
              <a:rPr lang="en-US" sz="2000" dirty="0" err="1" smtClean="0">
                <a:solidFill>
                  <a:schemeClr val="tx1"/>
                </a:solidFill>
                <a:latin typeface="+mn-lt"/>
              </a:rPr>
              <a:t>Nimittäminen</a:t>
            </a:r>
            <a:r>
              <a:rPr lang="en-US" sz="2000" dirty="0" smtClean="0">
                <a:solidFill>
                  <a:schemeClr val="tx1"/>
                </a:solidFill>
                <a:latin typeface="+mn-lt"/>
              </a:rPr>
              <a:t> ja </a:t>
            </a:r>
            <a:r>
              <a:rPr lang="en-US" sz="2000" dirty="0" err="1" smtClean="0">
                <a:solidFill>
                  <a:schemeClr val="tx1"/>
                </a:solidFill>
                <a:latin typeface="+mn-lt"/>
              </a:rPr>
              <a:t>erottaminen</a:t>
            </a:r>
            <a:r>
              <a:rPr lang="en-US" sz="2000" dirty="0" smtClean="0">
                <a:solidFill>
                  <a:schemeClr val="tx1"/>
                </a:solidFill>
                <a:latin typeface="+mn-lt"/>
              </a:rPr>
              <a:t>: </a:t>
            </a:r>
            <a:r>
              <a:rPr lang="en-US" sz="2000" dirty="0" err="1" smtClean="0">
                <a:solidFill>
                  <a:schemeClr val="tx1"/>
                </a:solidFill>
                <a:latin typeface="+mn-lt"/>
              </a:rPr>
              <a:t>EPPOn</a:t>
            </a:r>
            <a:r>
              <a:rPr lang="en-US" sz="2000" dirty="0" smtClean="0">
                <a:solidFill>
                  <a:schemeClr val="tx1"/>
                </a:solidFill>
                <a:latin typeface="+mn-lt"/>
              </a:rPr>
              <a:t> </a:t>
            </a:r>
            <a:r>
              <a:rPr lang="en-US" sz="2000" dirty="0" err="1" smtClean="0">
                <a:solidFill>
                  <a:schemeClr val="tx1"/>
                </a:solidFill>
                <a:latin typeface="+mn-lt"/>
              </a:rPr>
              <a:t>kollegio</a:t>
            </a:r>
            <a:r>
              <a:rPr lang="en-US" sz="2000" dirty="0" smtClean="0">
                <a:solidFill>
                  <a:schemeClr val="tx1"/>
                </a:solidFill>
                <a:latin typeface="+mn-lt"/>
              </a:rPr>
              <a:t> </a:t>
            </a:r>
            <a:r>
              <a:rPr lang="en-US" sz="2000" dirty="0" err="1" smtClean="0">
                <a:solidFill>
                  <a:schemeClr val="tx1"/>
                </a:solidFill>
                <a:latin typeface="+mn-lt"/>
              </a:rPr>
              <a:t>sisäisen</a:t>
            </a:r>
            <a:r>
              <a:rPr lang="en-US" sz="2000" dirty="0" smtClean="0">
                <a:solidFill>
                  <a:schemeClr val="tx1"/>
                </a:solidFill>
                <a:latin typeface="+mn-lt"/>
              </a:rPr>
              <a:t> </a:t>
            </a:r>
            <a:r>
              <a:rPr lang="en-US" sz="2000" dirty="0" err="1" smtClean="0">
                <a:solidFill>
                  <a:schemeClr val="tx1"/>
                </a:solidFill>
                <a:latin typeface="+mn-lt"/>
              </a:rPr>
              <a:t>työjärjestyksen</a:t>
            </a:r>
            <a:r>
              <a:rPr lang="en-US" sz="2000" dirty="0" smtClean="0">
                <a:solidFill>
                  <a:schemeClr val="tx1"/>
                </a:solidFill>
                <a:latin typeface="+mn-lt"/>
              </a:rPr>
              <a:t> </a:t>
            </a:r>
            <a:r>
              <a:rPr lang="en-US" sz="2000" dirty="0" err="1" smtClean="0">
                <a:solidFill>
                  <a:schemeClr val="tx1"/>
                </a:solidFill>
                <a:latin typeface="+mn-lt"/>
              </a:rPr>
              <a:t>mukaisesti</a:t>
            </a:r>
            <a:endParaRPr lang="en-US" sz="2000" dirty="0" smtClean="0">
              <a:solidFill>
                <a:schemeClr val="tx1"/>
              </a:solidFill>
              <a:latin typeface="+mn-lt"/>
            </a:endParaRPr>
          </a:p>
          <a:p>
            <a:pPr>
              <a:buFont typeface="Wingdings" panose="05000000000000000000" pitchFamily="2" charset="2"/>
              <a:buChar char="Ø"/>
            </a:pPr>
            <a:r>
              <a:rPr lang="en-US" sz="2000" dirty="0" smtClean="0">
                <a:solidFill>
                  <a:schemeClr val="tx1"/>
                </a:solidFill>
                <a:latin typeface="+mn-lt"/>
              </a:rPr>
              <a:t> </a:t>
            </a:r>
            <a:r>
              <a:rPr lang="en-US" sz="2000" b="1" dirty="0" err="1" smtClean="0">
                <a:solidFill>
                  <a:schemeClr val="tx1"/>
                </a:solidFill>
                <a:latin typeface="+mn-lt"/>
              </a:rPr>
              <a:t>Euroopan</a:t>
            </a:r>
            <a:r>
              <a:rPr lang="en-US" sz="2000" b="1" dirty="0" smtClean="0">
                <a:solidFill>
                  <a:schemeClr val="tx1"/>
                </a:solidFill>
                <a:latin typeface="+mn-lt"/>
              </a:rPr>
              <a:t> </a:t>
            </a:r>
            <a:r>
              <a:rPr lang="en-US" sz="2000" b="1" dirty="0" err="1" smtClean="0">
                <a:solidFill>
                  <a:schemeClr val="tx1"/>
                </a:solidFill>
                <a:latin typeface="+mn-lt"/>
              </a:rPr>
              <a:t>syyttäjät</a:t>
            </a:r>
            <a:r>
              <a:rPr lang="en-US" sz="2000" b="1" dirty="0" smtClean="0">
                <a:solidFill>
                  <a:schemeClr val="tx1"/>
                </a:solidFill>
                <a:latin typeface="+mn-lt"/>
              </a:rPr>
              <a:t> (Art. 16):</a:t>
            </a:r>
          </a:p>
          <a:p>
            <a:pPr marL="0" indent="0">
              <a:buNone/>
            </a:pPr>
            <a:r>
              <a:rPr lang="en-US" dirty="0" err="1" smtClean="0">
                <a:solidFill>
                  <a:schemeClr val="tx1"/>
                </a:solidFill>
                <a:latin typeface="+mn-lt"/>
              </a:rPr>
              <a:t>Nimittäminen</a:t>
            </a:r>
            <a:r>
              <a:rPr lang="en-US" sz="2000" dirty="0" smtClean="0">
                <a:solidFill>
                  <a:schemeClr val="tx1"/>
                </a:solidFill>
                <a:latin typeface="+mn-lt"/>
              </a:rPr>
              <a:t>: </a:t>
            </a:r>
            <a:r>
              <a:rPr lang="en-US" sz="2000" dirty="0" err="1" smtClean="0">
                <a:solidFill>
                  <a:schemeClr val="tx1"/>
                </a:solidFill>
                <a:latin typeface="+mn-lt"/>
              </a:rPr>
              <a:t>Neuvosto</a:t>
            </a:r>
            <a:r>
              <a:rPr lang="en-US" sz="2000" dirty="0" smtClean="0">
                <a:solidFill>
                  <a:schemeClr val="tx1"/>
                </a:solidFill>
                <a:latin typeface="+mn-lt"/>
              </a:rPr>
              <a:t> </a:t>
            </a:r>
            <a:r>
              <a:rPr lang="en-US" sz="2000" dirty="0" err="1" smtClean="0">
                <a:solidFill>
                  <a:schemeClr val="tx1"/>
                </a:solidFill>
                <a:latin typeface="+mn-lt"/>
              </a:rPr>
              <a:t>valitsee</a:t>
            </a:r>
            <a:r>
              <a:rPr lang="en-US" sz="2000" dirty="0" smtClean="0">
                <a:solidFill>
                  <a:schemeClr val="tx1"/>
                </a:solidFill>
                <a:latin typeface="+mn-lt"/>
              </a:rPr>
              <a:t>, </a:t>
            </a:r>
            <a:r>
              <a:rPr lang="en-US" sz="2000" dirty="0" err="1" smtClean="0">
                <a:solidFill>
                  <a:schemeClr val="tx1"/>
                </a:solidFill>
                <a:latin typeface="+mn-lt"/>
              </a:rPr>
              <a:t>valintalautakunnan</a:t>
            </a:r>
            <a:r>
              <a:rPr lang="en-US" sz="2000" dirty="0" smtClean="0">
                <a:solidFill>
                  <a:schemeClr val="tx1"/>
                </a:solidFill>
                <a:latin typeface="+mn-lt"/>
              </a:rPr>
              <a:t> </a:t>
            </a:r>
            <a:r>
              <a:rPr lang="en-US" sz="2000" dirty="0" err="1" smtClean="0">
                <a:solidFill>
                  <a:schemeClr val="tx1"/>
                </a:solidFill>
                <a:latin typeface="+mn-lt"/>
              </a:rPr>
              <a:t>perustellun</a:t>
            </a:r>
            <a:r>
              <a:rPr lang="en-US" sz="2000" dirty="0" smtClean="0">
                <a:solidFill>
                  <a:schemeClr val="tx1"/>
                </a:solidFill>
                <a:latin typeface="+mn-lt"/>
              </a:rPr>
              <a:t> </a:t>
            </a:r>
            <a:r>
              <a:rPr lang="en-US" sz="2000" dirty="0" err="1" smtClean="0">
                <a:solidFill>
                  <a:schemeClr val="tx1"/>
                </a:solidFill>
                <a:latin typeface="+mn-lt"/>
              </a:rPr>
              <a:t>lausunnon</a:t>
            </a:r>
            <a:r>
              <a:rPr lang="en-US" sz="2000" dirty="0" smtClean="0">
                <a:solidFill>
                  <a:schemeClr val="tx1"/>
                </a:solidFill>
                <a:latin typeface="+mn-lt"/>
              </a:rPr>
              <a:t> </a:t>
            </a:r>
            <a:r>
              <a:rPr lang="en-US" sz="2000" dirty="0" err="1" smtClean="0">
                <a:solidFill>
                  <a:schemeClr val="tx1"/>
                </a:solidFill>
                <a:latin typeface="+mn-lt"/>
              </a:rPr>
              <a:t>antamisen</a:t>
            </a:r>
            <a:r>
              <a:rPr lang="en-US" sz="2000" dirty="0" smtClean="0">
                <a:solidFill>
                  <a:schemeClr val="tx1"/>
                </a:solidFill>
                <a:latin typeface="+mn-lt"/>
              </a:rPr>
              <a:t> </a:t>
            </a:r>
            <a:r>
              <a:rPr lang="en-US" sz="2000" dirty="0" err="1" smtClean="0">
                <a:solidFill>
                  <a:schemeClr val="tx1"/>
                </a:solidFill>
                <a:latin typeface="+mn-lt"/>
              </a:rPr>
              <a:t>jälkeen</a:t>
            </a:r>
            <a:r>
              <a:rPr lang="en-US" sz="2000" dirty="0" smtClean="0">
                <a:solidFill>
                  <a:schemeClr val="tx1"/>
                </a:solidFill>
                <a:latin typeface="+mn-lt"/>
              </a:rPr>
              <a:t>, </a:t>
            </a:r>
            <a:r>
              <a:rPr lang="en-US" sz="2000" dirty="0" err="1" smtClean="0">
                <a:solidFill>
                  <a:schemeClr val="tx1"/>
                </a:solidFill>
                <a:latin typeface="+mn-lt"/>
              </a:rPr>
              <a:t>yhden</a:t>
            </a:r>
            <a:r>
              <a:rPr lang="en-US" sz="2000" dirty="0" smtClean="0">
                <a:solidFill>
                  <a:schemeClr val="tx1"/>
                </a:solidFill>
                <a:latin typeface="+mn-lt"/>
              </a:rPr>
              <a:t> </a:t>
            </a:r>
            <a:r>
              <a:rPr lang="en-US" sz="2000" dirty="0" err="1" smtClean="0">
                <a:solidFill>
                  <a:schemeClr val="tx1"/>
                </a:solidFill>
                <a:latin typeface="+mn-lt"/>
              </a:rPr>
              <a:t>jäsenvaltion</a:t>
            </a:r>
            <a:r>
              <a:rPr lang="en-US" sz="2000" dirty="0" smtClean="0">
                <a:solidFill>
                  <a:schemeClr val="tx1"/>
                </a:solidFill>
                <a:latin typeface="+mn-lt"/>
              </a:rPr>
              <a:t> </a:t>
            </a:r>
            <a:r>
              <a:rPr lang="en-US" sz="2000" dirty="0" err="1" smtClean="0">
                <a:solidFill>
                  <a:schemeClr val="tx1"/>
                </a:solidFill>
                <a:latin typeface="+mn-lt"/>
              </a:rPr>
              <a:t>nimeämästä</a:t>
            </a:r>
            <a:r>
              <a:rPr lang="en-US" sz="2000" dirty="0" smtClean="0">
                <a:solidFill>
                  <a:schemeClr val="tx1"/>
                </a:solidFill>
                <a:latin typeface="+mn-lt"/>
              </a:rPr>
              <a:t> </a:t>
            </a:r>
            <a:r>
              <a:rPr lang="en-US" sz="2000" dirty="0" err="1" smtClean="0">
                <a:solidFill>
                  <a:schemeClr val="tx1"/>
                </a:solidFill>
                <a:latin typeface="+mn-lt"/>
              </a:rPr>
              <a:t>kolmesta</a:t>
            </a:r>
            <a:r>
              <a:rPr lang="en-US" sz="2000" dirty="0" smtClean="0">
                <a:solidFill>
                  <a:schemeClr val="tx1"/>
                </a:solidFill>
                <a:latin typeface="+mn-lt"/>
              </a:rPr>
              <a:t> </a:t>
            </a:r>
            <a:r>
              <a:rPr lang="en-US" sz="2000" dirty="0" err="1" smtClean="0">
                <a:solidFill>
                  <a:schemeClr val="tx1"/>
                </a:solidFill>
                <a:latin typeface="+mn-lt"/>
              </a:rPr>
              <a:t>ehdokkaasta</a:t>
            </a:r>
            <a:endParaRPr lang="en-US" sz="2000" dirty="0" smtClean="0">
              <a:solidFill>
                <a:schemeClr val="tx1"/>
              </a:solidFill>
              <a:latin typeface="+mn-lt"/>
            </a:endParaRPr>
          </a:p>
          <a:p>
            <a:pPr marL="0" indent="0">
              <a:buNone/>
            </a:pPr>
            <a:r>
              <a:rPr lang="en-US" sz="2000" dirty="0" err="1" smtClean="0">
                <a:solidFill>
                  <a:schemeClr val="tx1"/>
                </a:solidFill>
                <a:latin typeface="+mn-lt"/>
              </a:rPr>
              <a:t>Erottaminen</a:t>
            </a:r>
            <a:r>
              <a:rPr lang="en-US" sz="2000" dirty="0" smtClean="0">
                <a:solidFill>
                  <a:schemeClr val="tx1"/>
                </a:solidFill>
                <a:latin typeface="+mn-lt"/>
              </a:rPr>
              <a:t>: </a:t>
            </a:r>
            <a:r>
              <a:rPr lang="en-US" sz="2000" dirty="0" err="1" smtClean="0">
                <a:solidFill>
                  <a:schemeClr val="tx1"/>
                </a:solidFill>
                <a:latin typeface="+mn-lt"/>
              </a:rPr>
              <a:t>Unioinin</a:t>
            </a:r>
            <a:r>
              <a:rPr lang="en-US" sz="2000" dirty="0" smtClean="0">
                <a:solidFill>
                  <a:schemeClr val="tx1"/>
                </a:solidFill>
                <a:latin typeface="+mn-lt"/>
              </a:rPr>
              <a:t> </a:t>
            </a:r>
            <a:r>
              <a:rPr lang="en-US" sz="2000" dirty="0" err="1" smtClean="0">
                <a:solidFill>
                  <a:schemeClr val="tx1"/>
                </a:solidFill>
                <a:latin typeface="+mn-lt"/>
              </a:rPr>
              <a:t>tuomioistuin</a:t>
            </a:r>
            <a:r>
              <a:rPr lang="en-US" sz="2000" dirty="0" smtClean="0">
                <a:solidFill>
                  <a:schemeClr val="tx1"/>
                </a:solidFill>
                <a:latin typeface="+mn-lt"/>
              </a:rPr>
              <a:t> </a:t>
            </a:r>
            <a:r>
              <a:rPr lang="fi-FI" dirty="0">
                <a:solidFill>
                  <a:schemeClr val="tx1"/>
                </a:solidFill>
                <a:latin typeface="+mn-lt"/>
              </a:rPr>
              <a:t> </a:t>
            </a:r>
            <a:r>
              <a:rPr lang="fi-FI" dirty="0" smtClean="0">
                <a:solidFill>
                  <a:schemeClr val="tx1"/>
                </a:solidFill>
                <a:latin typeface="+mn-lt"/>
              </a:rPr>
              <a:t>voi Euroopan </a:t>
            </a:r>
            <a:r>
              <a:rPr lang="fi-FI" dirty="0">
                <a:solidFill>
                  <a:schemeClr val="tx1"/>
                </a:solidFill>
                <a:latin typeface="+mn-lt"/>
              </a:rPr>
              <a:t>parlamentin, neuvoston tai komission hakemuksesta erottaa Euroopan syyttäjän, jos se toteaa, että Euroopan syyttäjä ei enää kykene hoitamaan tehtäviään tai että hän on syyllistynyt </a:t>
            </a:r>
            <a:r>
              <a:rPr lang="fi-FI" dirty="0" smtClean="0">
                <a:solidFill>
                  <a:schemeClr val="tx1"/>
                </a:solidFill>
                <a:latin typeface="+mn-lt"/>
              </a:rPr>
              <a:t>vakavaan rikkomukseen.</a:t>
            </a:r>
          </a:p>
          <a:p>
            <a:pPr marL="0" indent="0">
              <a:buNone/>
            </a:pPr>
            <a:r>
              <a:rPr lang="en-US" sz="2000" b="1" dirty="0" err="1" smtClean="0">
                <a:solidFill>
                  <a:schemeClr val="tx1"/>
                </a:solidFill>
                <a:latin typeface="+mn-lt"/>
              </a:rPr>
              <a:t>Hallintopäällikkö</a:t>
            </a:r>
            <a:r>
              <a:rPr lang="en-US" sz="2000" b="1" dirty="0" smtClean="0">
                <a:solidFill>
                  <a:schemeClr val="tx1"/>
                </a:solidFill>
                <a:latin typeface="+mn-lt"/>
              </a:rPr>
              <a:t> (Art</a:t>
            </a:r>
            <a:r>
              <a:rPr lang="en-US" sz="2000" b="1" dirty="0">
                <a:solidFill>
                  <a:schemeClr val="tx1"/>
                </a:solidFill>
                <a:latin typeface="+mn-lt"/>
              </a:rPr>
              <a:t>. 18): </a:t>
            </a:r>
            <a:r>
              <a:rPr lang="en-US" sz="2000" dirty="0" err="1" smtClean="0">
                <a:solidFill>
                  <a:schemeClr val="tx1"/>
                </a:solidFill>
                <a:latin typeface="+mn-lt"/>
              </a:rPr>
              <a:t>Kollegio</a:t>
            </a:r>
            <a:r>
              <a:rPr lang="en-US" sz="2000" dirty="0" smtClean="0">
                <a:solidFill>
                  <a:schemeClr val="tx1"/>
                </a:solidFill>
                <a:latin typeface="+mn-lt"/>
              </a:rPr>
              <a:t> </a:t>
            </a:r>
            <a:r>
              <a:rPr lang="en-US" sz="2000" dirty="0" err="1" smtClean="0">
                <a:solidFill>
                  <a:schemeClr val="tx1"/>
                </a:solidFill>
                <a:latin typeface="+mn-lt"/>
              </a:rPr>
              <a:t>nimittää</a:t>
            </a:r>
            <a:r>
              <a:rPr lang="en-US" sz="2000" dirty="0" smtClean="0">
                <a:solidFill>
                  <a:schemeClr val="tx1"/>
                </a:solidFill>
                <a:latin typeface="+mn-lt"/>
              </a:rPr>
              <a:t> </a:t>
            </a:r>
            <a:r>
              <a:rPr lang="en-US" sz="2000" dirty="0" err="1" smtClean="0">
                <a:solidFill>
                  <a:schemeClr val="tx1"/>
                </a:solidFill>
                <a:latin typeface="+mn-lt"/>
              </a:rPr>
              <a:t>Euroopan</a:t>
            </a:r>
            <a:r>
              <a:rPr lang="en-US" sz="2000" dirty="0" smtClean="0">
                <a:solidFill>
                  <a:schemeClr val="tx1"/>
                </a:solidFill>
                <a:latin typeface="+mn-lt"/>
              </a:rPr>
              <a:t> </a:t>
            </a:r>
            <a:r>
              <a:rPr lang="en-US" sz="2000" dirty="0" err="1" smtClean="0">
                <a:solidFill>
                  <a:schemeClr val="tx1"/>
                </a:solidFill>
                <a:latin typeface="+mn-lt"/>
              </a:rPr>
              <a:t>pääsyyttäjän</a:t>
            </a:r>
            <a:r>
              <a:rPr lang="en-US" sz="2000" dirty="0" smtClean="0">
                <a:solidFill>
                  <a:schemeClr val="tx1"/>
                </a:solidFill>
                <a:latin typeface="+mn-lt"/>
              </a:rPr>
              <a:t> </a:t>
            </a:r>
            <a:r>
              <a:rPr lang="en-US" sz="2000" dirty="0" err="1" smtClean="0">
                <a:solidFill>
                  <a:schemeClr val="tx1"/>
                </a:solidFill>
                <a:latin typeface="+mn-lt"/>
              </a:rPr>
              <a:t>ehdotuksesta</a:t>
            </a:r>
            <a:r>
              <a:rPr lang="en-US" sz="2000" dirty="0" smtClean="0">
                <a:solidFill>
                  <a:schemeClr val="tx1"/>
                </a:solidFill>
                <a:latin typeface="+mn-lt"/>
              </a:rPr>
              <a:t> </a:t>
            </a:r>
            <a:r>
              <a:rPr lang="en-US" sz="2000" dirty="0" err="1" smtClean="0">
                <a:solidFill>
                  <a:schemeClr val="tx1"/>
                </a:solidFill>
                <a:latin typeface="+mn-lt"/>
              </a:rPr>
              <a:t>avoimen</a:t>
            </a:r>
            <a:r>
              <a:rPr lang="en-US" sz="2000" dirty="0" smtClean="0">
                <a:solidFill>
                  <a:schemeClr val="tx1"/>
                </a:solidFill>
                <a:latin typeface="+mn-lt"/>
              </a:rPr>
              <a:t> </a:t>
            </a:r>
            <a:r>
              <a:rPr lang="en-US" sz="2000" dirty="0" err="1" smtClean="0">
                <a:solidFill>
                  <a:schemeClr val="tx1"/>
                </a:solidFill>
                <a:latin typeface="+mn-lt"/>
              </a:rPr>
              <a:t>haun</a:t>
            </a:r>
            <a:r>
              <a:rPr lang="en-US" sz="2000" dirty="0" smtClean="0">
                <a:solidFill>
                  <a:schemeClr val="tx1"/>
                </a:solidFill>
                <a:latin typeface="+mn-lt"/>
              </a:rPr>
              <a:t> </a:t>
            </a:r>
            <a:r>
              <a:rPr lang="en-US" sz="2000" dirty="0" err="1" smtClean="0">
                <a:solidFill>
                  <a:schemeClr val="tx1"/>
                </a:solidFill>
                <a:latin typeface="+mn-lt"/>
              </a:rPr>
              <a:t>jälkeen</a:t>
            </a:r>
            <a:endParaRPr lang="en-US" sz="2000" dirty="0">
              <a:solidFill>
                <a:schemeClr val="tx1"/>
              </a:solidFill>
              <a:latin typeface="+mn-lt"/>
            </a:endParaRPr>
          </a:p>
        </p:txBody>
      </p:sp>
      <p:sp>
        <p:nvSpPr>
          <p:cNvPr id="4" name="Dia számának helye 3">
            <a:extLst>
              <a:ext uri="{FF2B5EF4-FFF2-40B4-BE49-F238E27FC236}">
                <a16:creationId xmlns:a16="http://schemas.microsoft.com/office/drawing/2014/main" id="{28673826-9D0B-4C4A-A302-F34A5C164E86}"/>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26695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1549" y="2293505"/>
            <a:ext cx="9967452" cy="1450757"/>
          </a:xfrm>
        </p:spPr>
        <p:txBody>
          <a:bodyPr>
            <a:normAutofit/>
          </a:bodyPr>
          <a:lstStyle/>
          <a:p>
            <a:r>
              <a:rPr lang="es-ES_tradnl" sz="5400" dirty="0"/>
              <a:t>II. </a:t>
            </a:r>
            <a:r>
              <a:rPr lang="es-ES_tradnl" sz="5400" dirty="0" smtClean="0"/>
              <a:t>KESKUSTASO</a:t>
            </a:r>
            <a:r>
              <a:rPr lang="es-ES_tradnl" dirty="0"/>
              <a:t/>
            </a:r>
            <a:br>
              <a:rPr lang="es-ES_tradnl" dirty="0"/>
            </a:br>
            <a:endParaRPr lang="es-ES" dirty="0"/>
          </a:p>
        </p:txBody>
      </p:sp>
      <p:sp>
        <p:nvSpPr>
          <p:cNvPr id="3" name="Dia számának helye 2">
            <a:extLst>
              <a:ext uri="{FF2B5EF4-FFF2-40B4-BE49-F238E27FC236}">
                <a16:creationId xmlns:a16="http://schemas.microsoft.com/office/drawing/2014/main" id="{B0A8E8EA-E915-4226-99F7-D506BC36B921}"/>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1440286853"/>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1222</TotalTime>
  <Words>2179</Words>
  <Application>Microsoft Office PowerPoint</Application>
  <PresentationFormat>Widescreen</PresentationFormat>
  <Paragraphs>233</Paragraphs>
  <Slides>30</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Trebuchet MS</vt:lpstr>
      <vt:lpstr>Wingdings</vt:lpstr>
      <vt:lpstr>Rückblick</vt:lpstr>
      <vt:lpstr>  </vt:lpstr>
      <vt:lpstr>YLEISKATSAUS </vt:lpstr>
      <vt:lpstr>I. KUINKA EPPO ON RAKENNETTU? </vt:lpstr>
      <vt:lpstr> KYSELY – TESTAA TIETOSI </vt:lpstr>
      <vt:lpstr>Artikla 8 EPPO:n rakenne</vt:lpstr>
      <vt:lpstr>EPPOnrakenne: hajautettu = kaksitasoinen </vt:lpstr>
      <vt:lpstr>EPPOn rakenne: yhtenäisvirasto + riippumattomuus </vt:lpstr>
      <vt:lpstr>EPPOn jäsenten nimittäminen/erottaminen keskustasolla</vt:lpstr>
      <vt:lpstr>II. KESKUSTASO </vt:lpstr>
      <vt:lpstr> KYSELY – TESTAA TIETOSI </vt:lpstr>
      <vt:lpstr>Laura Kovesi (RO)</vt:lpstr>
      <vt:lpstr>EPPOn toiminta: yhtenäisvirasto </vt:lpstr>
      <vt:lpstr> KYSELY – TESTAA TIETOSI </vt:lpstr>
      <vt:lpstr>Artikla 11 Euroopan pääsyyttäjä Euroopan varapääsyyttäjät </vt:lpstr>
      <vt:lpstr> KYSELT –TESTAA TIETOSI</vt:lpstr>
      <vt:lpstr>Artikla 9 Kollegio</vt:lpstr>
      <vt:lpstr>PYSYVÄT JAOSTOT(Artikla 10)</vt:lpstr>
      <vt:lpstr> Euroopan syyttäjät(EPt) Artikla 12</vt:lpstr>
      <vt:lpstr> KYSELY- TESTAA TOETOSI </vt:lpstr>
      <vt:lpstr>PowerPoint Presentation</vt:lpstr>
      <vt:lpstr> TESTAA TIETOSI </vt:lpstr>
      <vt:lpstr>II. HAJAUTETTU TASO </vt:lpstr>
      <vt:lpstr>Valtuutetut Euroopan syyttäjät (EDPt) Artikla 13</vt:lpstr>
      <vt:lpstr> KYSELY- TESTAA TIETOSI </vt:lpstr>
      <vt:lpstr>EDPn nimittäminen/erottaminen Artikla 17</vt:lpstr>
      <vt:lpstr>EDPn nimittäminen/erottaminen Artikla 17</vt:lpstr>
      <vt:lpstr>Kuinka se toimii yksityiskohtaisesti? Sisäinen työjärjestys</vt:lpstr>
      <vt:lpstr>Kuinka kansalliset syyttäjät ja tuomarit sopivat tähän arkkitehtuuriin? </vt:lpstr>
      <vt:lpstr> VIIMEISEN KYSELY-TESTAA TIETOSI </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TIESMAA Harri (JUST-EXT)</cp:lastModifiedBy>
  <cp:revision>60</cp:revision>
  <cp:lastPrinted>2016-10-12T07:25:39Z</cp:lastPrinted>
  <dcterms:created xsi:type="dcterms:W3CDTF">2020-09-29T09:53:56Z</dcterms:created>
  <dcterms:modified xsi:type="dcterms:W3CDTF">2022-08-12T10:10:22Z</dcterms:modified>
</cp:coreProperties>
</file>